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  <p:sldMasterId id="2147483736" r:id="rId2"/>
    <p:sldMasterId id="2147483774" r:id="rId3"/>
    <p:sldMasterId id="2147483802" r:id="rId4"/>
    <p:sldMasterId id="2147483830" r:id="rId5"/>
    <p:sldMasterId id="2147483858" r:id="rId6"/>
  </p:sldMasterIdLst>
  <p:notesMasterIdLst>
    <p:notesMasterId r:id="rId39"/>
  </p:notesMasterIdLst>
  <p:handoutMasterIdLst>
    <p:handoutMasterId r:id="rId40"/>
  </p:handoutMasterIdLst>
  <p:sldIdLst>
    <p:sldId id="358" r:id="rId7"/>
    <p:sldId id="314" r:id="rId8"/>
    <p:sldId id="359" r:id="rId9"/>
    <p:sldId id="361" r:id="rId10"/>
    <p:sldId id="335" r:id="rId11"/>
    <p:sldId id="364" r:id="rId12"/>
    <p:sldId id="363" r:id="rId13"/>
    <p:sldId id="338" r:id="rId14"/>
    <p:sldId id="337" r:id="rId15"/>
    <p:sldId id="336" r:id="rId16"/>
    <p:sldId id="339" r:id="rId17"/>
    <p:sldId id="340" r:id="rId18"/>
    <p:sldId id="331" r:id="rId19"/>
    <p:sldId id="362" r:id="rId20"/>
    <p:sldId id="329" r:id="rId21"/>
    <p:sldId id="371" r:id="rId22"/>
    <p:sldId id="372" r:id="rId23"/>
    <p:sldId id="368" r:id="rId24"/>
    <p:sldId id="370" r:id="rId25"/>
    <p:sldId id="366" r:id="rId26"/>
    <p:sldId id="367" r:id="rId27"/>
    <p:sldId id="345" r:id="rId28"/>
    <p:sldId id="347" r:id="rId29"/>
    <p:sldId id="350" r:id="rId30"/>
    <p:sldId id="374" r:id="rId31"/>
    <p:sldId id="365" r:id="rId32"/>
    <p:sldId id="351" r:id="rId33"/>
    <p:sldId id="373" r:id="rId34"/>
    <p:sldId id="356" r:id="rId35"/>
    <p:sldId id="355" r:id="rId36"/>
    <p:sldId id="354" r:id="rId37"/>
    <p:sldId id="360" r:id="rId38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45000"/>
      <a:buFont typeface="Wingdings" pitchFamily="-111" charset="2"/>
      <a:buChar char=""/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1pPr>
    <a:lvl2pPr marL="425450" indent="-215900" algn="l" defTabSz="449263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45000"/>
      <a:buFont typeface="Wingdings" pitchFamily="-111" charset="2"/>
      <a:buChar char=""/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2pPr>
    <a:lvl3pPr marL="641350" indent="-211138" algn="l" defTabSz="449263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45000"/>
      <a:buFont typeface="Wingdings" pitchFamily="-111" charset="2"/>
      <a:buChar char=""/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3pPr>
    <a:lvl4pPr marL="857250" indent="-212725" algn="l" defTabSz="449263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45000"/>
      <a:buFont typeface="Wingdings" pitchFamily="-111" charset="2"/>
      <a:buChar char=""/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4pPr>
    <a:lvl5pPr marL="1073150" indent="-212725" algn="l" defTabSz="449263" rtl="0" fontAlgn="base" hangingPunct="0">
      <a:lnSpc>
        <a:spcPct val="93000"/>
      </a:lnSpc>
      <a:spcBef>
        <a:spcPct val="0"/>
      </a:spcBef>
      <a:spcAft>
        <a:spcPts val="1425"/>
      </a:spcAft>
      <a:buClr>
        <a:srgbClr val="000000"/>
      </a:buClr>
      <a:buSzPct val="45000"/>
      <a:buFont typeface="Wingdings" pitchFamily="-111" charset="2"/>
      <a:buChar char=""/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06065E-2421-4686-B6BE-7CB47DEFC23B}">
          <p14:sldIdLst>
            <p14:sldId id="358"/>
            <p14:sldId id="314"/>
            <p14:sldId id="359"/>
            <p14:sldId id="361"/>
            <p14:sldId id="335"/>
            <p14:sldId id="364"/>
            <p14:sldId id="363"/>
            <p14:sldId id="338"/>
            <p14:sldId id="337"/>
            <p14:sldId id="336"/>
            <p14:sldId id="339"/>
            <p14:sldId id="340"/>
            <p14:sldId id="331"/>
            <p14:sldId id="362"/>
            <p14:sldId id="329"/>
            <p14:sldId id="371"/>
            <p14:sldId id="372"/>
            <p14:sldId id="368"/>
            <p14:sldId id="370"/>
            <p14:sldId id="366"/>
            <p14:sldId id="367"/>
            <p14:sldId id="345"/>
            <p14:sldId id="347"/>
            <p14:sldId id="350"/>
            <p14:sldId id="374"/>
            <p14:sldId id="365"/>
            <p14:sldId id="351"/>
            <p14:sldId id="373"/>
            <p14:sldId id="356"/>
            <p14:sldId id="355"/>
            <p14:sldId id="354"/>
            <p14:sldId id="360"/>
          </p14:sldIdLst>
        </p14:section>
        <p14:section name="Untitled Section" id="{26455F7C-9524-4452-B500-D69948A34B9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830E"/>
    <a:srgbClr val="4CB8B4"/>
    <a:srgbClr val="FF7477"/>
    <a:srgbClr val="4C6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1" autoAdjust="0"/>
    <p:restoredTop sz="83605" autoAdjust="0"/>
  </p:normalViewPr>
  <p:slideViewPr>
    <p:cSldViewPr showGuides="1">
      <p:cViewPr varScale="1">
        <p:scale>
          <a:sx n="84" d="100"/>
          <a:sy n="84" d="100"/>
        </p:scale>
        <p:origin x="2592" y="90"/>
      </p:cViewPr>
      <p:guideLst/>
    </p:cSldViewPr>
  </p:slideViewPr>
  <p:outlineViewPr>
    <p:cViewPr varScale="1">
      <p:scale>
        <a:sx n="25" d="100"/>
        <a:sy n="25" d="100"/>
      </p:scale>
      <p:origin x="0" y="41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747" tIns="42373" rIns="84747" bIns="42373" numCol="1" anchor="t" anchorCtr="0" compatLnSpc="1">
            <a:prstTxWarp prst="textNoShape">
              <a:avLst/>
            </a:prstTxWarp>
          </a:bodyPr>
          <a:lstStyle>
            <a:lvl1pPr defTabSz="415925">
              <a:spcAft>
                <a:spcPct val="0"/>
              </a:spcAft>
              <a:buFont typeface="Wingdings" pitchFamily="-111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1"/>
            <a:ext cx="2945955" cy="49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747" tIns="42373" rIns="84747" bIns="42373" numCol="1" anchor="t" anchorCtr="0" compatLnSpc="1">
            <a:prstTxWarp prst="textNoShape">
              <a:avLst/>
            </a:prstTxWarp>
          </a:bodyPr>
          <a:lstStyle>
            <a:lvl1pPr algn="r" defTabSz="415925">
              <a:spcAft>
                <a:spcPct val="0"/>
              </a:spcAft>
              <a:buFont typeface="Wingdings" pitchFamily="-111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681"/>
            <a:ext cx="2945955" cy="49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747" tIns="42373" rIns="84747" bIns="42373" numCol="1" anchor="b" anchorCtr="0" compatLnSpc="1">
            <a:prstTxWarp prst="textNoShape">
              <a:avLst/>
            </a:prstTxWarp>
          </a:bodyPr>
          <a:lstStyle>
            <a:lvl1pPr defTabSz="415925">
              <a:spcAft>
                <a:spcPct val="0"/>
              </a:spcAft>
              <a:buFont typeface="Wingdings" pitchFamily="-111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7681"/>
            <a:ext cx="2945955" cy="49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4747" tIns="42373" rIns="84747" bIns="42373" numCol="1" anchor="b" anchorCtr="0" compatLnSpc="1">
            <a:prstTxWarp prst="textNoShape">
              <a:avLst/>
            </a:prstTxWarp>
          </a:bodyPr>
          <a:lstStyle>
            <a:lvl1pPr algn="r" defTabSz="415925">
              <a:spcAft>
                <a:spcPct val="0"/>
              </a:spcAft>
              <a:buFont typeface="Wingdings" pitchFamily="-111" charset="2"/>
              <a:buNone/>
              <a:defRPr sz="1100"/>
            </a:lvl1pPr>
          </a:lstStyle>
          <a:p>
            <a:fld id="{E9CFCA4A-D62E-4246-99EF-FC40F312A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3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498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0064" y="4715482"/>
            <a:ext cx="5431649" cy="44594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41529" cy="489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5925">
              <a:spcAft>
                <a:spcPct val="0"/>
              </a:spcAft>
              <a:buFont typeface="Wingdings" pitchFamily="-111" charset="2"/>
              <a:buNone/>
              <a:tabLst>
                <a:tab pos="0" algn="l"/>
                <a:tab pos="414338" algn="l"/>
                <a:tab pos="831850" algn="l"/>
                <a:tab pos="1247775" algn="l"/>
                <a:tab pos="1663700" algn="l"/>
                <a:tab pos="2079625" algn="l"/>
                <a:tab pos="2497138" algn="l"/>
                <a:tab pos="2913063" algn="l"/>
                <a:tab pos="3328988" algn="l"/>
                <a:tab pos="3746500" algn="l"/>
                <a:tab pos="4162425" algn="l"/>
                <a:tab pos="4578350" algn="l"/>
                <a:tab pos="4994275" algn="l"/>
                <a:tab pos="5411788" algn="l"/>
                <a:tab pos="5827713" algn="l"/>
                <a:tab pos="6243638" algn="l"/>
                <a:tab pos="6661150" algn="l"/>
                <a:tab pos="7077075" algn="l"/>
                <a:tab pos="7493000" algn="l"/>
                <a:tab pos="7908925" algn="l"/>
                <a:tab pos="8326438" algn="l"/>
              </a:tabLst>
              <a:defRPr sz="1300">
                <a:latin typeface="Times New Roman" pitchFamily="-111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48771" y="1"/>
            <a:ext cx="2941529" cy="489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5925">
              <a:spcAft>
                <a:spcPct val="0"/>
              </a:spcAft>
              <a:buFont typeface="Wingdings" pitchFamily="-111" charset="2"/>
              <a:buNone/>
              <a:tabLst>
                <a:tab pos="0" algn="l"/>
                <a:tab pos="414338" algn="l"/>
                <a:tab pos="831850" algn="l"/>
                <a:tab pos="1247775" algn="l"/>
                <a:tab pos="1663700" algn="l"/>
                <a:tab pos="2079625" algn="l"/>
                <a:tab pos="2497138" algn="l"/>
                <a:tab pos="2913063" algn="l"/>
                <a:tab pos="3328988" algn="l"/>
                <a:tab pos="3746500" algn="l"/>
                <a:tab pos="4162425" algn="l"/>
                <a:tab pos="4578350" algn="l"/>
                <a:tab pos="4994275" algn="l"/>
                <a:tab pos="5411788" algn="l"/>
                <a:tab pos="5827713" algn="l"/>
                <a:tab pos="6243638" algn="l"/>
                <a:tab pos="6661150" algn="l"/>
                <a:tab pos="7077075" algn="l"/>
                <a:tab pos="7493000" algn="l"/>
                <a:tab pos="7908925" algn="l"/>
                <a:tab pos="8326438" algn="l"/>
              </a:tabLst>
              <a:defRPr sz="1300">
                <a:latin typeface="Times New Roman" pitchFamily="-111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427681"/>
            <a:ext cx="2941529" cy="490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5925">
              <a:spcAft>
                <a:spcPct val="0"/>
              </a:spcAft>
              <a:buFont typeface="Wingdings" pitchFamily="-111" charset="2"/>
              <a:buNone/>
              <a:tabLst>
                <a:tab pos="0" algn="l"/>
                <a:tab pos="414338" algn="l"/>
                <a:tab pos="831850" algn="l"/>
                <a:tab pos="1247775" algn="l"/>
                <a:tab pos="1663700" algn="l"/>
                <a:tab pos="2079625" algn="l"/>
                <a:tab pos="2497138" algn="l"/>
                <a:tab pos="2913063" algn="l"/>
                <a:tab pos="3328988" algn="l"/>
                <a:tab pos="3746500" algn="l"/>
                <a:tab pos="4162425" algn="l"/>
                <a:tab pos="4578350" algn="l"/>
                <a:tab pos="4994275" algn="l"/>
                <a:tab pos="5411788" algn="l"/>
                <a:tab pos="5827713" algn="l"/>
                <a:tab pos="6243638" algn="l"/>
                <a:tab pos="6661150" algn="l"/>
                <a:tab pos="7077075" algn="l"/>
                <a:tab pos="7493000" algn="l"/>
                <a:tab pos="7908925" algn="l"/>
                <a:tab pos="8326438" algn="l"/>
              </a:tabLst>
              <a:defRPr sz="1300">
                <a:latin typeface="Times New Roman" pitchFamily="-111" charset="0"/>
              </a:defRPr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48771" y="9427681"/>
            <a:ext cx="2941529" cy="490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5925">
              <a:spcAft>
                <a:spcPct val="0"/>
              </a:spcAft>
              <a:buFont typeface="Wingdings" pitchFamily="-111" charset="2"/>
              <a:buNone/>
              <a:tabLst>
                <a:tab pos="0" algn="l"/>
                <a:tab pos="414338" algn="l"/>
                <a:tab pos="831850" algn="l"/>
                <a:tab pos="1247775" algn="l"/>
                <a:tab pos="1663700" algn="l"/>
                <a:tab pos="2079625" algn="l"/>
                <a:tab pos="2497138" algn="l"/>
                <a:tab pos="2913063" algn="l"/>
                <a:tab pos="3328988" algn="l"/>
                <a:tab pos="3746500" algn="l"/>
                <a:tab pos="4162425" algn="l"/>
                <a:tab pos="4578350" algn="l"/>
                <a:tab pos="4994275" algn="l"/>
                <a:tab pos="5411788" algn="l"/>
                <a:tab pos="5827713" algn="l"/>
                <a:tab pos="6243638" algn="l"/>
                <a:tab pos="6661150" algn="l"/>
                <a:tab pos="7077075" algn="l"/>
                <a:tab pos="7493000" algn="l"/>
                <a:tab pos="7908925" algn="l"/>
                <a:tab pos="8326438" algn="l"/>
              </a:tabLst>
              <a:defRPr sz="1300">
                <a:latin typeface="Times New Roman" pitchFamily="-111" charset="0"/>
              </a:defRPr>
            </a:lvl1pPr>
          </a:lstStyle>
          <a:p>
            <a:fld id="{F2CD3828-64B9-4164-A8B7-3CFCB9E9A5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0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pitchFamily="16" charset="0"/>
        <a:ea typeface="ＭＳ Ｐゴシック" pitchFamily="-111" charset="-128"/>
        <a:cs typeface="+mn-cs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pitchFamily="16" charset="0"/>
        <a:ea typeface="ＭＳ Ｐゴシック" pitchFamily="-111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pitchFamily="16" charset="0"/>
        <a:ea typeface="ＭＳ Ｐゴシック" pitchFamily="-111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pitchFamily="16" charset="0"/>
        <a:ea typeface="ＭＳ Ｐゴシック" pitchFamily="-111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1" charset="0"/>
      <a:defRPr sz="1200" kern="1200">
        <a:solidFill>
          <a:srgbClr val="000000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8F1B1-B182-4E02-98C8-A82CD23372D9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826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Data validation: the process of ensuring data has undergone data cleansing</a:t>
            </a:r>
            <a:r>
              <a:rPr lang="en-AU" baseline="0" dirty="0"/>
              <a:t> to ensure they are correct and useful</a:t>
            </a:r>
          </a:p>
          <a:p>
            <a:r>
              <a:rPr lang="en-AU" baseline="0" dirty="0"/>
              <a:t>Data authentication: e.g. digital signature, secret keys; the act of proving the identify of a user; the process of verify </a:t>
            </a:r>
            <a:r>
              <a:rPr lang="en-AU" baseline="0"/>
              <a:t>the identity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2CD3828-64B9-4164-A8B7-3CFCB9E9A59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5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129031"/>
            <a:ext cx="10080625" cy="2430645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A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6283" y="5129030"/>
            <a:ext cx="9128566" cy="57883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31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4031" y="6884204"/>
            <a:ext cx="2352146" cy="524977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444214" y="6884204"/>
            <a:ext cx="3192198" cy="52497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24448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fld id="{B3B33454-B169-4362-85FC-CC5A2DA1B9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080625" cy="843464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algn="ctr"/>
            <a:endParaRPr lang="en-US"/>
          </a:p>
        </p:txBody>
      </p:sp>
      <p:pic>
        <p:nvPicPr>
          <p:cNvPr id="8201" name="Picture 9" descr="ANU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" y="127745"/>
            <a:ext cx="1666103" cy="5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6283" y="2110479"/>
            <a:ext cx="9048061" cy="717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41514-AF02-4F07-B4FF-7E8850607B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67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3175000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562" y="476200"/>
            <a:ext cx="5437188" cy="60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970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2778125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01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2" spcCol="180000">
            <a:noAutofit/>
          </a:bodyPr>
          <a:lstStyle>
            <a:lvl1pPr>
              <a:defRPr sz="110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42057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1" spcCol="180000">
            <a:noAutofit/>
          </a:bodyPr>
          <a:lstStyle>
            <a:lvl1pPr>
              <a:defRPr sz="1543">
                <a:solidFill>
                  <a:schemeClr val="accent1"/>
                </a:solidFill>
                <a:latin typeface="+mj-lt"/>
              </a:defRPr>
            </a:lvl1pPr>
            <a:lvl2pPr>
              <a:defRPr sz="1213"/>
            </a:lvl2pPr>
            <a:lvl3pPr marL="99216" indent="-99216">
              <a:defRPr sz="1213"/>
            </a:lvl3pPr>
            <a:lvl4pPr marL="198432" indent="-99216">
              <a:defRPr sz="1213"/>
            </a:lvl4pPr>
            <a:lvl5pPr marL="297648" indent="-99216"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tx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2515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97757" indent="-197757">
              <a:buFont typeface="Arial" panose="020B0604020202020204" pitchFamily="34" charset="0"/>
              <a:buChar char="•"/>
              <a:defRPr/>
            </a:lvl4pPr>
            <a:lvl5pPr marL="393764" indent="-197757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65287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8911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12313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645556"/>
            <a:ext cx="3968750" cy="3968333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4375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1387194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53" y="1587333"/>
            <a:ext cx="3968750" cy="4920054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688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10355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9429B-F496-4FF1-8D60-7228D11627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745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2812" y="475979"/>
            <a:ext cx="6230938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7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381250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4419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9326563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14164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75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847150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0313" y="476200"/>
            <a:ext cx="3889375" cy="33863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1562" y="476200"/>
            <a:ext cx="119063" cy="3386311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2187" y="4285800"/>
            <a:ext cx="2341563" cy="2169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2000" y="4285800"/>
            <a:ext cx="119063" cy="2169356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1052197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0" y="476199"/>
            <a:ext cx="3651250" cy="2910111"/>
          </a:xfrm>
        </p:spPr>
        <p:txBody>
          <a:bodyPr/>
          <a:lstStyle>
            <a:lvl1pPr>
              <a:lnSpc>
                <a:spcPct val="80000"/>
              </a:lnSpc>
              <a:defRPr sz="2205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01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05148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5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6876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53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2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ANU SCHOOL OF LAW   |   PRESENTATION NAME GOES HERE</a:t>
            </a:r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DD MMM YY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313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65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5689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3547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8125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5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6971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43873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435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0EB30-B97A-49A3-B0B6-3BF06E61BF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44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79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812" y="548310"/>
            <a:ext cx="6187509" cy="250259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984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2965" y="1851889"/>
            <a:ext cx="6186633" cy="4293149"/>
          </a:xfrm>
        </p:spPr>
        <p:txBody>
          <a:bodyPr/>
          <a:lstStyle>
            <a:lvl1pPr>
              <a:spcAft>
                <a:spcPts val="3125"/>
              </a:spcAft>
              <a:defRPr sz="1984"/>
            </a:lvl1pPr>
            <a:lvl2pPr>
              <a:spcAft>
                <a:spcPts val="0"/>
              </a:spcAft>
              <a:defRPr sz="1323">
                <a:latin typeface="+mj-lt"/>
              </a:defRPr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098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029" y="548311"/>
            <a:ext cx="6746875" cy="582022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/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08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548311"/>
            <a:ext cx="8294686" cy="4812011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311" y="3227578"/>
            <a:ext cx="4683125" cy="3809600"/>
          </a:xfrm>
        </p:spPr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3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accent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74051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66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30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3175000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562" y="476200"/>
            <a:ext cx="5437188" cy="60847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29857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2778125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930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954" y="843464"/>
            <a:ext cx="2269891" cy="59094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2" y="843464"/>
            <a:ext cx="6646912" cy="59094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2F85-0EFD-4837-BF67-85326B2AD3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204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2" spcCol="180000">
            <a:noAutofit/>
          </a:bodyPr>
          <a:lstStyle>
            <a:lvl1pPr>
              <a:defRPr sz="110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05460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1" spcCol="180000">
            <a:noAutofit/>
          </a:bodyPr>
          <a:lstStyle>
            <a:lvl1pPr>
              <a:defRPr sz="1543">
                <a:solidFill>
                  <a:schemeClr val="accent1"/>
                </a:solidFill>
                <a:latin typeface="+mj-lt"/>
              </a:defRPr>
            </a:lvl1pPr>
            <a:lvl2pPr>
              <a:defRPr sz="1213"/>
            </a:lvl2pPr>
            <a:lvl3pPr marL="99216" indent="-99216">
              <a:defRPr sz="1213"/>
            </a:lvl3pPr>
            <a:lvl4pPr marL="198432" indent="-99216">
              <a:defRPr sz="1213"/>
            </a:lvl4pPr>
            <a:lvl5pPr marL="297648" indent="-99216">
              <a:defRPr sz="12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tx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8048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97757" indent="-197757">
              <a:buFont typeface="Arial" panose="020B0604020202020204" pitchFamily="34" charset="0"/>
              <a:buChar char="•"/>
              <a:defRPr/>
            </a:lvl4pPr>
            <a:lvl5pPr marL="393764" indent="-197757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5260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6187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18417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645556"/>
            <a:ext cx="3968750" cy="3968333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4375" y="475979"/>
            <a:ext cx="3889375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5129255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53" y="1587333"/>
            <a:ext cx="3968750" cy="4920054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688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3889375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5705221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2812" y="475979"/>
            <a:ext cx="6230938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7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381250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3498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9326563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415424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4524375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75" y="476200"/>
            <a:ext cx="4524375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538659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029" y="548311"/>
            <a:ext cx="6746875" cy="582022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/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626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3889375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0313" y="476200"/>
            <a:ext cx="3889375" cy="3386311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1562" y="476200"/>
            <a:ext cx="119063" cy="3386311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2187" y="4285800"/>
            <a:ext cx="2341563" cy="2169356"/>
          </a:xfrm>
        </p:spPr>
        <p:txBody>
          <a:bodyPr/>
          <a:lstStyle/>
          <a:p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2000" y="4285800"/>
            <a:ext cx="119063" cy="2169356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1465064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0" y="476199"/>
            <a:ext cx="3651250" cy="2910111"/>
          </a:xfrm>
        </p:spPr>
        <p:txBody>
          <a:bodyPr/>
          <a:lstStyle>
            <a:lvl1pPr>
              <a:lnSpc>
                <a:spcPct val="80000"/>
              </a:lnSpc>
              <a:defRPr sz="2205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4524375" cy="6031867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01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60925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5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6876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168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2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313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02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51889"/>
            <a:ext cx="4365625" cy="476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851889"/>
            <a:ext cx="4365625" cy="476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5689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16475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8125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5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6971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69833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01579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90296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812" y="548310"/>
            <a:ext cx="6187509" cy="250259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984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2965" y="1851889"/>
            <a:ext cx="6186633" cy="4293149"/>
          </a:xfrm>
        </p:spPr>
        <p:txBody>
          <a:bodyPr/>
          <a:lstStyle>
            <a:lvl1pPr>
              <a:spcAft>
                <a:spcPts val="3125"/>
              </a:spcAft>
              <a:defRPr sz="1984"/>
            </a:lvl1pPr>
            <a:lvl2pPr>
              <a:spcAft>
                <a:spcPts val="0"/>
              </a:spcAft>
              <a:defRPr sz="1323">
                <a:latin typeface="+mj-lt"/>
              </a:defRPr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548311"/>
            <a:ext cx="8294686" cy="4812011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311" y="3227578"/>
            <a:ext cx="4683125" cy="380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49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accent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6252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238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257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029" y="548311"/>
            <a:ext cx="6746875" cy="582022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/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3175000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562" y="476200"/>
            <a:ext cx="5437188" cy="60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05510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2778125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23738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2" spcCol="180000">
            <a:noAutofit/>
          </a:bodyPr>
          <a:lstStyle>
            <a:lvl1pPr>
              <a:defRPr sz="110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149053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1" spcCol="180000">
            <a:noAutofit/>
          </a:bodyPr>
          <a:lstStyle>
            <a:lvl1pPr>
              <a:defRPr sz="1543">
                <a:solidFill>
                  <a:schemeClr val="accent1"/>
                </a:solidFill>
                <a:latin typeface="+mj-lt"/>
              </a:defRPr>
            </a:lvl1pPr>
            <a:lvl2pPr>
              <a:defRPr sz="1213"/>
            </a:lvl2pPr>
            <a:lvl3pPr marL="99216" indent="-99216">
              <a:defRPr sz="1213"/>
            </a:lvl3pPr>
            <a:lvl4pPr marL="198432" indent="-99216">
              <a:defRPr sz="1213"/>
            </a:lvl4pPr>
            <a:lvl5pPr marL="297648" indent="-99216"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tx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838562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97757" indent="-197757">
              <a:buFont typeface="Arial" panose="020B0604020202020204" pitchFamily="34" charset="0"/>
              <a:buChar char="•"/>
              <a:defRPr/>
            </a:lvl4pPr>
            <a:lvl5pPr marL="393764" indent="-197757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250237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88729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69091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645556"/>
            <a:ext cx="3968750" cy="3968333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4375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22793258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53" y="1587333"/>
            <a:ext cx="3968750" cy="4920054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688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40400390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2812" y="475979"/>
            <a:ext cx="6230938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7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381250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1700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E48CD-539D-4E72-B0F0-2E524FD6B6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10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9326563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8504240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75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8091119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0313" y="476200"/>
            <a:ext cx="3889375" cy="33863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1562" y="476200"/>
            <a:ext cx="119063" cy="3386311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2187" y="4285800"/>
            <a:ext cx="2341563" cy="2169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2000" y="4285800"/>
            <a:ext cx="119063" cy="2169356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54067237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0" y="476199"/>
            <a:ext cx="3651250" cy="2910111"/>
          </a:xfrm>
        </p:spPr>
        <p:txBody>
          <a:bodyPr/>
          <a:lstStyle>
            <a:lvl1pPr>
              <a:lnSpc>
                <a:spcPct val="80000"/>
              </a:lnSpc>
              <a:defRPr sz="2205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01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481842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5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6876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409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2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313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627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5689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598888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8125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5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6971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598151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8049AA-5707-40FE-A673-7E37796E160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72662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D56B5-EE34-43FB-AFB8-B5A2CA5A4F3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34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accent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679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812" y="548310"/>
            <a:ext cx="6187509" cy="250259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984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2965" y="1851889"/>
            <a:ext cx="6186633" cy="4293149"/>
          </a:xfrm>
        </p:spPr>
        <p:txBody>
          <a:bodyPr/>
          <a:lstStyle>
            <a:lvl1pPr>
              <a:spcAft>
                <a:spcPts val="3125"/>
              </a:spcAft>
              <a:defRPr sz="1984"/>
            </a:lvl1pPr>
            <a:lvl2pPr>
              <a:spcAft>
                <a:spcPts val="0"/>
              </a:spcAft>
              <a:defRPr sz="1323">
                <a:latin typeface="+mj-lt"/>
              </a:defRPr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157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029" y="548311"/>
            <a:ext cx="6746875" cy="582022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/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0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548311"/>
            <a:ext cx="8294686" cy="4812011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311" y="3227578"/>
            <a:ext cx="4683125" cy="380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62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accent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2100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70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ANU SCHOOL OF LAW   |   PRESENTATION NAME GOES HERE</a:t>
            </a:r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DD MMM YY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1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2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3175000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562" y="476200"/>
            <a:ext cx="5437188" cy="60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34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2778125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4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2" spcCol="180000">
            <a:noAutofit/>
          </a:bodyPr>
          <a:lstStyle>
            <a:lvl1pPr>
              <a:defRPr sz="110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925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5DE6-61C9-4F15-8F26-695A791367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10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1" spcCol="180000">
            <a:noAutofit/>
          </a:bodyPr>
          <a:lstStyle>
            <a:lvl1pPr>
              <a:defRPr sz="1543">
                <a:solidFill>
                  <a:schemeClr val="accent1"/>
                </a:solidFill>
                <a:latin typeface="+mj-lt"/>
              </a:defRPr>
            </a:lvl1pPr>
            <a:lvl2pPr>
              <a:defRPr sz="1213"/>
            </a:lvl2pPr>
            <a:lvl3pPr marL="99216" indent="-99216">
              <a:defRPr sz="1213"/>
            </a:lvl3pPr>
            <a:lvl4pPr marL="198432" indent="-99216">
              <a:defRPr sz="1213"/>
            </a:lvl4pPr>
            <a:lvl5pPr marL="297648" indent="-99216"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tx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830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97757" indent="-197757">
              <a:buFont typeface="Arial" panose="020B0604020202020204" pitchFamily="34" charset="0"/>
              <a:buChar char="•"/>
              <a:defRPr/>
            </a:lvl4pPr>
            <a:lvl5pPr marL="393764" indent="-197757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49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4549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7827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645556"/>
            <a:ext cx="3968750" cy="3968333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4375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4792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53" y="1587333"/>
            <a:ext cx="3968750" cy="4920054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688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001648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2812" y="475979"/>
            <a:ext cx="6230938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7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381250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2701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9326563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688358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75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76730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0313" y="476200"/>
            <a:ext cx="3889375" cy="33863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1562" y="476200"/>
            <a:ext cx="119063" cy="3386311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2187" y="4285800"/>
            <a:ext cx="2341563" cy="2169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2000" y="4285800"/>
            <a:ext cx="119063" cy="2169356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4967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2160"/>
            <a:ext cx="4452276" cy="464080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2160"/>
            <a:ext cx="4452276" cy="464080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1157F-4F7E-4020-8004-52635F4300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00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0" y="476199"/>
            <a:ext cx="3651250" cy="2910111"/>
          </a:xfrm>
        </p:spPr>
        <p:txBody>
          <a:bodyPr/>
          <a:lstStyle>
            <a:lvl1pPr>
              <a:lnSpc>
                <a:spcPct val="80000"/>
              </a:lnSpc>
              <a:defRPr sz="2205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01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0673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5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6876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2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ANU SCHOOL OF LAW   |   PRESENTATION NAME GOES HERE</a:t>
            </a:r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DD MMM YY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313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154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5689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6258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8125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5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6971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1526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2109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7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812" y="548310"/>
            <a:ext cx="6187509" cy="250259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984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2965" y="1851889"/>
            <a:ext cx="6186633" cy="4293149"/>
          </a:xfrm>
        </p:spPr>
        <p:txBody>
          <a:bodyPr/>
          <a:lstStyle>
            <a:lvl1pPr>
              <a:spcAft>
                <a:spcPts val="3125"/>
              </a:spcAft>
              <a:defRPr sz="1984"/>
            </a:lvl1pPr>
            <a:lvl2pPr>
              <a:spcAft>
                <a:spcPts val="0"/>
              </a:spcAft>
              <a:defRPr sz="1323">
                <a:latin typeface="+mj-lt"/>
              </a:defRPr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1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029" y="548311"/>
            <a:ext cx="6746875" cy="582022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/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0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548311"/>
            <a:ext cx="8294686" cy="4812011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311" y="3227578"/>
            <a:ext cx="4683125" cy="380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152D-7C74-4E13-A5F5-1F2D9D07B1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63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accent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4499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41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ANU SCHOOL OF LAW   |   PRESENTATION NAME GOES HERE</a:t>
            </a:r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DD MMM YY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481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3175000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562" y="476200"/>
            <a:ext cx="5437188" cy="60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7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476200"/>
            <a:ext cx="2778125" cy="4621512"/>
          </a:xfrm>
        </p:spPr>
        <p:txBody>
          <a:bodyPr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76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2" spcCol="180000">
            <a:noAutofit/>
          </a:bodyPr>
          <a:lstStyle>
            <a:lvl1pPr>
              <a:defRPr sz="110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41597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137689"/>
          </a:xfrm>
        </p:spPr>
        <p:txBody>
          <a:bodyPr numCol="1" spcCol="180000">
            <a:noAutofit/>
          </a:bodyPr>
          <a:lstStyle>
            <a:lvl1pPr>
              <a:defRPr sz="1543">
                <a:solidFill>
                  <a:schemeClr val="accent1"/>
                </a:solidFill>
                <a:latin typeface="+mj-lt"/>
              </a:defRPr>
            </a:lvl1pPr>
            <a:lvl2pPr>
              <a:defRPr sz="1213"/>
            </a:lvl2pPr>
            <a:lvl3pPr marL="99216" indent="-99216">
              <a:defRPr sz="1213"/>
            </a:lvl3pPr>
            <a:lvl4pPr marL="198432" indent="-99216">
              <a:defRPr sz="1213"/>
            </a:lvl4pPr>
            <a:lvl5pPr marL="297648" indent="-99216"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476201"/>
            <a:ext cx="2778125" cy="441914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defRPr sz="3969"/>
            </a:lvl1pPr>
            <a:lvl2pPr>
              <a:defRPr sz="1984">
                <a:solidFill>
                  <a:schemeClr val="tx1"/>
                </a:solidFill>
              </a:defRPr>
            </a:lvl2pPr>
            <a:lvl3pPr>
              <a:defRPr sz="3969"/>
            </a:lvl3pPr>
            <a:lvl4pPr>
              <a:defRPr sz="3969"/>
            </a:lvl4pPr>
            <a:lvl5pPr>
              <a:defRPr sz="396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5796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97757" indent="-197757">
              <a:buFont typeface="Arial" panose="020B0604020202020204" pitchFamily="34" charset="0"/>
              <a:buChar char="•"/>
              <a:defRPr/>
            </a:lvl4pPr>
            <a:lvl5pPr marL="393764" indent="-197757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0399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2" y="476200"/>
            <a:ext cx="6230938" cy="6084778"/>
          </a:xfrm>
        </p:spPr>
        <p:txBody>
          <a:bodyPr numCol="2" spcCol="180000">
            <a:noAutofit/>
          </a:bodyPr>
          <a:lstStyle>
            <a:lvl1pPr>
              <a:defRPr sz="882">
                <a:solidFill>
                  <a:schemeClr val="accent1"/>
                </a:solidFill>
                <a:latin typeface="+mj-lt"/>
              </a:defRPr>
            </a:lvl1pPr>
            <a:lvl2pPr>
              <a:defRPr sz="882"/>
            </a:lvl2pPr>
            <a:lvl3pPr marL="99216" indent="-99216">
              <a:defRPr sz="882"/>
            </a:lvl3pPr>
            <a:lvl4pPr marL="198432" indent="-99216">
              <a:defRPr sz="882"/>
            </a:lvl4pPr>
            <a:lvl5pPr marL="297648" indent="-99216"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778125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282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66EF-7286-43C4-951D-46E5F605EA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946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41758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645556"/>
            <a:ext cx="3968750" cy="3968333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4375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54193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53" y="1587333"/>
            <a:ext cx="3968750" cy="4920054"/>
          </a:xfrm>
        </p:spPr>
        <p:txBody>
          <a:bodyPr/>
          <a:lstStyle>
            <a:lvl1pPr>
              <a:defRPr sz="154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688" y="476201"/>
            <a:ext cx="3968750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5040313" y="476200"/>
            <a:ext cx="0" cy="60318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5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9300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2812" y="475979"/>
            <a:ext cx="6230938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437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0"/>
            <a:ext cx="2381250" cy="6084778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tx1"/>
                </a:solidFill>
              </a:defRPr>
            </a:lvl1pPr>
            <a:lvl2pPr>
              <a:spcAft>
                <a:spcPts val="1323"/>
              </a:spcAft>
              <a:defRPr sz="1984">
                <a:solidFill>
                  <a:schemeClr val="accent1"/>
                </a:solidFill>
              </a:defRPr>
            </a:lvl2pPr>
            <a:lvl3pPr>
              <a:buNone/>
              <a:defRPr sz="882"/>
            </a:lvl3pPr>
            <a:lvl4pPr marL="197757" indent="-197757">
              <a:buFont typeface="Arial" panose="020B0604020202020204" pitchFamily="34" charset="0"/>
              <a:buChar char="•"/>
              <a:defRPr sz="882"/>
            </a:lvl4pPr>
            <a:lvl5pPr marL="393764" indent="-197757">
              <a:buFont typeface="Times New Roman" panose="02020603050405020304" pitchFamily="18" charset="0"/>
              <a:buChar char="–"/>
              <a:defRPr sz="88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780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9326563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804293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75" y="476200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0625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046634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022" y="476200"/>
            <a:ext cx="3889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0313" y="476200"/>
            <a:ext cx="3889375" cy="33863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1562" y="476200"/>
            <a:ext cx="119063" cy="3386311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2187" y="4285800"/>
            <a:ext cx="2341563" cy="2169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2000" y="4285800"/>
            <a:ext cx="119063" cy="2169356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5480052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0" y="476199"/>
            <a:ext cx="3651250" cy="2910111"/>
          </a:xfrm>
        </p:spPr>
        <p:txBody>
          <a:bodyPr/>
          <a:lstStyle>
            <a:lvl1pPr>
              <a:lnSpc>
                <a:spcPct val="80000"/>
              </a:lnSpc>
              <a:defRPr sz="2205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188" y="475979"/>
            <a:ext cx="4524375" cy="60318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437" y="926858"/>
            <a:ext cx="119063" cy="5580530"/>
          </a:xfrm>
        </p:spPr>
        <p:txBody>
          <a:bodyPr vert="vert270" anchor="t"/>
          <a:lstStyle>
            <a:lvl1pPr>
              <a:defRPr sz="66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2501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9069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5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6876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33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2" y="476198"/>
            <a:ext cx="5258594" cy="4232889"/>
          </a:xfrm>
        </p:spPr>
        <p:txBody>
          <a:bodyPr/>
          <a:lstStyle>
            <a:lvl1pPr>
              <a:lnSpc>
                <a:spcPct val="80000"/>
              </a:lnSpc>
              <a:defRPr sz="3087">
                <a:solidFill>
                  <a:schemeClr val="tx1"/>
                </a:solidFill>
              </a:defRPr>
            </a:lvl1pPr>
            <a:lvl2pPr>
              <a:defRPr sz="2205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ANU SCHOOL OF LAW   |   PRESENTATION NAME GOES HERE</a:t>
            </a:r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DD MMM YY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313" y="4444534"/>
            <a:ext cx="3650726" cy="2221111"/>
          </a:xfrm>
        </p:spPr>
        <p:txBody>
          <a:bodyPr/>
          <a:lstStyle>
            <a:lvl1pPr>
              <a:spcAft>
                <a:spcPts val="0"/>
              </a:spcAft>
              <a:defRPr sz="992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92">
                <a:solidFill>
                  <a:schemeClr val="tx1"/>
                </a:solidFill>
              </a:defRPr>
            </a:lvl2pPr>
            <a:lvl3pPr>
              <a:defRPr sz="99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1701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D5C8-3C82-4859-AC24-32DB6433D6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7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5" y="1851889"/>
            <a:ext cx="4365625" cy="476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5689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62652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8125" y="1853170"/>
            <a:ext cx="4365625" cy="793667"/>
          </a:xfrm>
        </p:spPr>
        <p:txBody>
          <a:bodyPr anchor="ctr">
            <a:normAutofit/>
          </a:bodyPr>
          <a:lstStyle>
            <a:lvl1pPr marL="0" indent="0">
              <a:buNone/>
              <a:defRPr sz="1543" b="0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5" y="2645556"/>
            <a:ext cx="4365625" cy="3968333"/>
          </a:xfrm>
        </p:spPr>
        <p:txBody>
          <a:bodyPr>
            <a:normAutofit/>
          </a:bodyPr>
          <a:lstStyle>
            <a:lvl1pPr>
              <a:defRPr sz="1323"/>
            </a:lvl1pPr>
            <a:lvl2pPr>
              <a:defRPr sz="1213"/>
            </a:lvl2pPr>
            <a:lvl3pPr>
              <a:defRPr sz="1213"/>
            </a:lvl3pPr>
            <a:lvl4pPr>
              <a:defRPr sz="1213"/>
            </a:lvl4pPr>
            <a:lvl5pPr>
              <a:defRPr sz="12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022" y="476201"/>
            <a:ext cx="9326329" cy="1376971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0088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022" y="476201"/>
            <a:ext cx="9326329" cy="2223570"/>
          </a:xfrm>
        </p:spPr>
        <p:txBody>
          <a:bodyPr/>
          <a:lstStyle>
            <a:lvl1pPr>
              <a:lnSpc>
                <a:spcPct val="80000"/>
              </a:lnSpc>
              <a:defRPr sz="3969">
                <a:solidFill>
                  <a:schemeClr val="accent1"/>
                </a:solidFill>
              </a:defRPr>
            </a:lvl1pPr>
            <a:lvl2pPr>
              <a:defRPr sz="1984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08657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30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812" y="548310"/>
            <a:ext cx="6187509" cy="2502593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984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2965" y="1851889"/>
            <a:ext cx="6186633" cy="4293149"/>
          </a:xfrm>
        </p:spPr>
        <p:txBody>
          <a:bodyPr/>
          <a:lstStyle>
            <a:lvl1pPr>
              <a:spcAft>
                <a:spcPts val="3125"/>
              </a:spcAft>
              <a:defRPr sz="1984"/>
            </a:lvl1pPr>
            <a:lvl2pPr>
              <a:spcAft>
                <a:spcPts val="0"/>
              </a:spcAft>
              <a:defRPr sz="1323">
                <a:latin typeface="+mj-lt"/>
              </a:defRPr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2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029" y="548311"/>
            <a:ext cx="6746875" cy="5820222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/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66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548311"/>
            <a:ext cx="8294686" cy="4812011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125"/>
              </a:spcAft>
              <a:defRPr sz="7055" cap="all" baseline="0">
                <a:solidFill>
                  <a:schemeClr val="tx1"/>
                </a:solidFill>
              </a:defRPr>
            </a:lvl1pPr>
            <a:lvl2pPr>
              <a:defRPr sz="1984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0311" y="3227578"/>
            <a:ext cx="4683125" cy="380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" y="0"/>
            <a:ext cx="19147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29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accent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682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ANU SCHOOL OF LAW   |   PRESENTATION NAME GOES HERE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DD MMM YY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3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0" y="476201"/>
            <a:ext cx="6945313" cy="3144615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705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ANU SCHOOL OF LAW   |   PRESENTATION NAME GOES HERE</a:t>
            </a:r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DD MMM YY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476201"/>
            <a:ext cx="2018133" cy="265755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7055">
                <a:solidFill>
                  <a:schemeClr val="tx1"/>
                </a:solidFill>
              </a:defRPr>
            </a:lvl1pPr>
            <a:lvl2pPr>
              <a:defRPr sz="7055">
                <a:solidFill>
                  <a:schemeClr val="accent1"/>
                </a:solidFill>
              </a:defRPr>
            </a:lvl2pPr>
            <a:lvl3pPr>
              <a:defRPr sz="7055">
                <a:solidFill>
                  <a:schemeClr val="accent1"/>
                </a:solidFill>
              </a:defRPr>
            </a:lvl3pPr>
            <a:lvl4pPr>
              <a:defRPr sz="7055">
                <a:solidFill>
                  <a:schemeClr val="accent1"/>
                </a:solidFill>
              </a:defRPr>
            </a:lvl4pPr>
            <a:lvl5pPr>
              <a:defRPr sz="705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65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272687"/>
            <a:ext cx="10080625" cy="286988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en-A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282" y="843464"/>
            <a:ext cx="9072563" cy="12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2112160"/>
            <a:ext cx="9072563" cy="464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0891" y="7272687"/>
            <a:ext cx="2352146" cy="2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778" y="7272687"/>
            <a:ext cx="5556594" cy="2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0805" y="7272687"/>
            <a:ext cx="645789" cy="23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9AF9CE-1C2B-41BB-B949-19F88B7C72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080625" cy="843464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algn="ctr"/>
            <a:endParaRPr lang="en-US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" y="127745"/>
            <a:ext cx="1666103" cy="5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66" r:id="rId2"/>
    <p:sldLayoutId id="2147483689" r:id="rId3"/>
    <p:sldLayoutId id="2147483771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27688"/>
          </a:solidFill>
          <a:latin typeface="Arial" charset="0"/>
          <a:cs typeface="Arial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476201"/>
            <a:ext cx="9326563" cy="11129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2645556"/>
            <a:ext cx="9326563" cy="3968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500" y="7222367"/>
            <a:ext cx="595312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7222367"/>
            <a:ext cx="39687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A9AF9CE-1C2B-41BB-B949-19F88B7C722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</p:sldLayoutIdLst>
  <p:txStyles>
    <p:titleStyle>
      <a:lvl1pPr algn="l" defTabSz="756026" rtl="0" eaLnBrk="1" latinLnBrk="0" hangingPunct="1">
        <a:lnSpc>
          <a:spcPct val="80000"/>
        </a:lnSpc>
        <a:spcBef>
          <a:spcPct val="0"/>
        </a:spcBef>
        <a:buNone/>
        <a:defRPr sz="39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543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213" kern="1200">
          <a:solidFill>
            <a:schemeClr val="tx1"/>
          </a:solidFill>
          <a:latin typeface="+mn-lt"/>
          <a:ea typeface="+mn-ea"/>
          <a:cs typeface="+mn-cs"/>
        </a:defRPr>
      </a:lvl2pPr>
      <a:lvl3pPr marL="198432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396864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Times New Roman" panose="02020603050405020304" pitchFamily="18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595296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Sofia Pro Light" panose="020B0000000000000000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476201"/>
            <a:ext cx="9326563" cy="11129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2645556"/>
            <a:ext cx="9326563" cy="3968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500" y="7222367"/>
            <a:ext cx="595312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r>
              <a:rPr lang="en-US">
                <a:solidFill>
                  <a:prstClr val="black"/>
                </a:solidFill>
                <a:ea typeface="+mn-ea"/>
              </a:rPr>
              <a:t>ANU SCHOOL OF LAW   |   PRESENTATION NAME GOES HERE</a:t>
            </a:r>
            <a:endParaRPr lang="en-A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7222367"/>
            <a:ext cx="39687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fld id="{10A01DC5-1685-4615-8240-15192985C6A2}" type="slidenum">
              <a:rPr lang="en-AU" smtClean="0">
                <a:solidFill>
                  <a:prstClr val="black"/>
                </a:solidFill>
                <a:ea typeface="+mn-ea"/>
              </a:rPr>
              <a:pPr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-111" charset="2"/>
                <a:buNone/>
              </a:pPr>
              <a:t>‹#›</a:t>
            </a:fld>
            <a:endParaRPr lang="en-A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r>
              <a:rPr lang="en-US">
                <a:solidFill>
                  <a:prstClr val="black"/>
                </a:solidFill>
                <a:ea typeface="+mn-ea"/>
              </a:rPr>
              <a:t>DD MMM YY</a:t>
            </a:r>
            <a:endParaRPr lang="en-AU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</p:sldLayoutIdLst>
  <p:hf hdr="0"/>
  <p:txStyles>
    <p:titleStyle>
      <a:lvl1pPr algn="l" defTabSz="756026" rtl="0" eaLnBrk="1" latinLnBrk="0" hangingPunct="1">
        <a:lnSpc>
          <a:spcPct val="80000"/>
        </a:lnSpc>
        <a:spcBef>
          <a:spcPct val="0"/>
        </a:spcBef>
        <a:buNone/>
        <a:defRPr sz="39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543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213" kern="1200">
          <a:solidFill>
            <a:schemeClr val="tx1"/>
          </a:solidFill>
          <a:latin typeface="+mn-lt"/>
          <a:ea typeface="+mn-ea"/>
          <a:cs typeface="+mn-cs"/>
        </a:defRPr>
      </a:lvl2pPr>
      <a:lvl3pPr marL="198432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396864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Times New Roman" panose="02020603050405020304" pitchFamily="18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595296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Sofia Pro Light" panose="020B0000000000000000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476201"/>
            <a:ext cx="9326563" cy="11129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2645556"/>
            <a:ext cx="9326563" cy="3968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500" y="7222367"/>
            <a:ext cx="595312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r>
              <a:rPr lang="en-US">
                <a:solidFill>
                  <a:prstClr val="black"/>
                </a:solidFill>
                <a:ea typeface="+mn-ea"/>
              </a:rPr>
              <a:t>ANU SCHOOL OF LAW   |   PRESENTATION NAME GOES HERE</a:t>
            </a:r>
            <a:endParaRPr lang="en-A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7222367"/>
            <a:ext cx="39687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fld id="{10A01DC5-1685-4615-8240-15192985C6A2}" type="slidenum">
              <a:rPr lang="en-AU" smtClean="0">
                <a:solidFill>
                  <a:prstClr val="black"/>
                </a:solidFill>
                <a:ea typeface="+mn-ea"/>
              </a:rPr>
              <a:pPr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-111" charset="2"/>
                <a:buNone/>
              </a:pPr>
              <a:t>‹#›</a:t>
            </a:fld>
            <a:endParaRPr lang="en-A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r>
              <a:rPr lang="en-US">
                <a:solidFill>
                  <a:prstClr val="black"/>
                </a:solidFill>
                <a:ea typeface="+mn-ea"/>
              </a:rPr>
              <a:t>DD MMM YY</a:t>
            </a:r>
            <a:endParaRPr lang="en-AU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</p:sldLayoutIdLst>
  <p:hf hdr="0"/>
  <p:txStyles>
    <p:titleStyle>
      <a:lvl1pPr algn="l" defTabSz="756026" rtl="0" eaLnBrk="1" latinLnBrk="0" hangingPunct="1">
        <a:lnSpc>
          <a:spcPct val="80000"/>
        </a:lnSpc>
        <a:spcBef>
          <a:spcPct val="0"/>
        </a:spcBef>
        <a:buNone/>
        <a:defRPr sz="39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543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213" kern="1200">
          <a:solidFill>
            <a:schemeClr val="tx1"/>
          </a:solidFill>
          <a:latin typeface="+mn-lt"/>
          <a:ea typeface="+mn-ea"/>
          <a:cs typeface="+mn-cs"/>
        </a:defRPr>
      </a:lvl2pPr>
      <a:lvl3pPr marL="198432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396864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Times New Roman" panose="02020603050405020304" pitchFamily="18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595296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Sofia Pro Light" panose="020B0000000000000000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476201"/>
            <a:ext cx="9326563" cy="11129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2645556"/>
            <a:ext cx="9326563" cy="3968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500" y="7222367"/>
            <a:ext cx="595312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r>
              <a:rPr lang="en-US">
                <a:solidFill>
                  <a:prstClr val="black"/>
                </a:solidFill>
                <a:ea typeface="+mn-ea"/>
              </a:rPr>
              <a:t>ANU SCHOOL OF LAW   |   PRESENTATION NAME GOES HERE</a:t>
            </a:r>
            <a:endParaRPr lang="en-A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7222367"/>
            <a:ext cx="39687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fld id="{10A01DC5-1685-4615-8240-15192985C6A2}" type="slidenum">
              <a:rPr lang="en-AU" smtClean="0">
                <a:solidFill>
                  <a:prstClr val="black"/>
                </a:solidFill>
                <a:ea typeface="+mn-ea"/>
              </a:rPr>
              <a:pPr defTabSz="5040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-111" charset="2"/>
                <a:buNone/>
              </a:pPr>
              <a:t>‹#›</a:t>
            </a:fld>
            <a:endParaRPr lang="en-AU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5040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11" charset="2"/>
              <a:buNone/>
            </a:pPr>
            <a:r>
              <a:rPr lang="en-US">
                <a:solidFill>
                  <a:prstClr val="black"/>
                </a:solidFill>
                <a:ea typeface="+mn-ea"/>
              </a:rPr>
              <a:t>DD MMM YY</a:t>
            </a:r>
            <a:endParaRPr lang="en-AU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</p:sldLayoutIdLst>
  <p:hf hdr="0"/>
  <p:txStyles>
    <p:titleStyle>
      <a:lvl1pPr algn="l" defTabSz="756026" rtl="0" eaLnBrk="1" latinLnBrk="0" hangingPunct="1">
        <a:lnSpc>
          <a:spcPct val="80000"/>
        </a:lnSpc>
        <a:spcBef>
          <a:spcPct val="0"/>
        </a:spcBef>
        <a:buNone/>
        <a:defRPr sz="39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543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213" kern="1200">
          <a:solidFill>
            <a:schemeClr val="tx1"/>
          </a:solidFill>
          <a:latin typeface="+mn-lt"/>
          <a:ea typeface="+mn-ea"/>
          <a:cs typeface="+mn-cs"/>
        </a:defRPr>
      </a:lvl2pPr>
      <a:lvl3pPr marL="198432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396864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Times New Roman" panose="02020603050405020304" pitchFamily="18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595296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Sofia Pro Light" panose="020B0000000000000000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476201"/>
            <a:ext cx="9326563" cy="11129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2645556"/>
            <a:ext cx="9326563" cy="3968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500" y="7222367"/>
            <a:ext cx="595312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7222367"/>
            <a:ext cx="396875" cy="15873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5938" y="7222367"/>
            <a:ext cx="793750" cy="1587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6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DD MMM YY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318"/>
            <a:ext cx="10080625" cy="3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</p:sldLayoutIdLst>
  <p:hf hdr="0"/>
  <p:txStyles>
    <p:titleStyle>
      <a:lvl1pPr algn="l" defTabSz="756026" rtl="0" eaLnBrk="1" latinLnBrk="0" hangingPunct="1">
        <a:lnSpc>
          <a:spcPct val="80000"/>
        </a:lnSpc>
        <a:spcBef>
          <a:spcPct val="0"/>
        </a:spcBef>
        <a:buNone/>
        <a:defRPr sz="396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543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Font typeface="Arial" panose="020B0604020202020204" pitchFamily="34" charset="0"/>
        <a:buNone/>
        <a:defRPr sz="1213" kern="1200">
          <a:solidFill>
            <a:schemeClr val="tx1"/>
          </a:solidFill>
          <a:latin typeface="+mn-lt"/>
          <a:ea typeface="+mn-ea"/>
          <a:cs typeface="+mn-cs"/>
        </a:defRPr>
      </a:lvl2pPr>
      <a:lvl3pPr marL="198432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396864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Times New Roman" panose="02020603050405020304" pitchFamily="18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595296" indent="-198432" algn="l" defTabSz="756026" rtl="0" eaLnBrk="1" latinLnBrk="0" hangingPunct="1">
        <a:lnSpc>
          <a:spcPct val="100000"/>
        </a:lnSpc>
        <a:spcBef>
          <a:spcPts val="0"/>
        </a:spcBef>
        <a:spcAft>
          <a:spcPts val="661"/>
        </a:spcAft>
        <a:buClr>
          <a:schemeClr val="accent1"/>
        </a:buClr>
        <a:buFont typeface="Sofia Pro Light" panose="020B0000000000000000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ies.anu.edu.au/ppl/document/ANUP_007402" TargetMode="Externa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nu365.sharepoint.com/sites/ANUInformationSecurityOffice/SitePages/Cocoon-Data.aspx" TargetMode="Externa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nulib.anu.edu.au/research-learn" TargetMode="External"/><Relationship Id="rId2" Type="http://schemas.openxmlformats.org/officeDocument/2006/relationships/hyperlink" Target="https://anu.libcal.com/calendar/training" TargetMode="Externa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6oNv_DJuP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mptool.org/" TargetMode="External"/><Relationship Id="rId2" Type="http://schemas.openxmlformats.org/officeDocument/2006/relationships/hyperlink" Target="http://www.arc.gov.au/research-data-management" TargetMode="Externa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aus01.safelinks.protection.outlook.com/?url=https%3A%2F%2Fyoutu.be%2FVBRuCC7y1no&amp;data=05%7C01%7Czixiao.wang%40anu.edu.au%7C28992f73cf774403a09e08db2f30c10e%7Ce37d725cab5c46249ae5f0533e486437%7C0%7C0%7C638155658669235788%7CUnknown%7CTWFpbGZsb3d8eyJWIjoiMC4wLjAwMDAiLCJQIjoiV2luMzIiLCJBTiI6Ik1haWwiLCJXVCI6Mn0%3D%7C3000%7C%7C%7C&amp;sdata=1x7A2B3Dl6Vji%2F9amf%2Bh1zI%2BKyaS6Aq4%2FKaXQFp6wEA%3D&amp;reserved=0" TargetMode="External"/><Relationship Id="rId4" Type="http://schemas.openxmlformats.org/officeDocument/2006/relationships/hyperlink" Target="https://youtu.be/90x6QRpehQw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search-repository.anu.edu.au/handle/1885/138114?mode=full" TargetMode="External"/><Relationship Id="rId2" Type="http://schemas.openxmlformats.org/officeDocument/2006/relationships/hyperlink" Target="https://researchdata.ands.org.au/measuring-effects-human-leptonychotes-weddellii/640511" TargetMode="Externa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paradisec.org.au/deposit/metadata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us01.safelinks.protection.outlook.com/?url=https%3A%2F%2Flearning.cadre5safes.org.au%2F&amp;data=05%7C01%7Czixiao.wang%40anu.edu.au%7C10862473c1104797285208dbb8a18676%7Ce37d725cab5c46249ae5f0533e486437%7C0%7C0%7C638306776105581196%7CUnknown%7CTWFpbGZsb3d8eyJWIjoiMC4wLjAwMDAiLCJQIjoiV2luMzIiLCJBTiI6Ik1haWwiLCJXVCI6Mn0%3D%7C3000%7C%7C%7C&amp;sdata=WXv1vj2N4j3aj8hHDXJf5KMVb0D138fmzwom9vvkhc8%3D&amp;reserved=0" TargetMode="External"/><Relationship Id="rId3" Type="http://schemas.openxmlformats.org/officeDocument/2006/relationships/hyperlink" Target="http://quicklink.anu.edu.au/cco9" TargetMode="External"/><Relationship Id="rId7" Type="http://schemas.openxmlformats.org/officeDocument/2006/relationships/hyperlink" Target="https://libguides.anu.edu.au/spoc/navigate" TargetMode="External"/><Relationship Id="rId2" Type="http://schemas.openxmlformats.org/officeDocument/2006/relationships/hyperlink" Target="https://ql.anu.edu.au/data" TargetMode="Externa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://anulib.anu.edu.au/research-learn/research-data-management" TargetMode="External"/><Relationship Id="rId11" Type="http://schemas.openxmlformats.org/officeDocument/2006/relationships/hyperlink" Target="https://datasetsearch.research.google.com/" TargetMode="External"/><Relationship Id="rId5" Type="http://schemas.openxmlformats.org/officeDocument/2006/relationships/hyperlink" Target="http://www.re3data.org/" TargetMode="External"/><Relationship Id="rId10" Type="http://schemas.openxmlformats.org/officeDocument/2006/relationships/hyperlink" Target="https://ardc.edu.au/resource/fair-data-self-assessment-tool/" TargetMode="External"/><Relationship Id="rId4" Type="http://schemas.openxmlformats.org/officeDocument/2006/relationships/hyperlink" Target="https://ardc.edu.au/" TargetMode="External"/><Relationship Id="rId9" Type="http://schemas.openxmlformats.org/officeDocument/2006/relationships/hyperlink" Target="http://journals.plos.org/plosone/s/data-availability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ixiao.wang@anu.edu.au" TargetMode="External"/><Relationship Id="rId2" Type="http://schemas.openxmlformats.org/officeDocument/2006/relationships/hyperlink" Target="mailto:repository.admin@anu.edu.au" TargetMode="Externa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zixiao.wang@anu.edu.au" TargetMode="External"/><Relationship Id="rId2" Type="http://schemas.openxmlformats.org/officeDocument/2006/relationships/hyperlink" Target="mailto:repository.admin@anu.edu.au" TargetMode="External"/><Relationship Id="rId1" Type="http://schemas.openxmlformats.org/officeDocument/2006/relationships/slideLayout" Target="../slideLayouts/slideLayout1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7717/peerj.175" TargetMode="Externa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  <a:p>
            <a:r>
              <a:rPr lang="en-AU" cap="none" dirty="0"/>
              <a:t>Managing Digital Research Data at</a:t>
            </a:r>
            <a:r>
              <a:rPr lang="en-AU" dirty="0"/>
              <a:t> ANU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81" y="6516141"/>
            <a:ext cx="7019555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lvl="1">
              <a:spcAft>
                <a:spcPts val="600"/>
              </a:spcAft>
              <a:buClr>
                <a:srgbClr val="16528E"/>
              </a:buClr>
              <a:buNone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</a:pPr>
            <a:r>
              <a:rPr lang="en-AU" sz="1600" dirty="0">
                <a:latin typeface="+mn-lt"/>
              </a:rPr>
              <a:t>This work by The Australian National University is licensed under a</a:t>
            </a:r>
          </a:p>
          <a:p>
            <a:pPr marL="209550" lvl="1">
              <a:spcAft>
                <a:spcPts val="600"/>
              </a:spcAft>
              <a:buClr>
                <a:srgbClr val="16528E"/>
              </a:buClr>
              <a:buNone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</a:pPr>
            <a:r>
              <a:rPr lang="en-AU" sz="1600" u="sng" dirty="0">
                <a:latin typeface="+mn-lt"/>
                <a:hlinkClick r:id="rId2"/>
              </a:rPr>
              <a:t>Creative Commons Attribution 4.0 International license</a:t>
            </a:r>
            <a:r>
              <a:rPr lang="en-AU" sz="1600" u="sng" dirty="0"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73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467469"/>
            <a:ext cx="792088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>
                <a:solidFill>
                  <a:srgbClr val="BE830E"/>
                </a:solidFill>
                <a:latin typeface="Public Sans SemiBold" pitchFamily="2" charset="0"/>
              </a:rPr>
              <a:t>Why data management?</a:t>
            </a:r>
            <a:endParaRPr lang="en-AU" sz="3600" dirty="0">
              <a:solidFill>
                <a:srgbClr val="BE830E"/>
              </a:solidFill>
              <a:latin typeface="Public Sans SemiBold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403350"/>
            <a:ext cx="8640737" cy="37444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-111" charset="2"/>
              <a:buChar char="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  <a:hlinkClick r:id="rId2"/>
              </a:rPr>
              <a:t>ANU Policy: Responsible Conduct of Research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Comply with ethical and privacy regulations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Funding agencies</a:t>
            </a:r>
          </a:p>
          <a:p>
            <a:pPr marL="655632" lvl="3" indent="-45720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relating to publications must be kept for at least 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Journals require sharing of data, e.g. Nature, Science,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PLoS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etc.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398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467693"/>
            <a:ext cx="792088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3600" dirty="0">
                <a:solidFill>
                  <a:srgbClr val="BE830E"/>
                </a:solidFill>
                <a:latin typeface="Public Sans SemiBold" pitchFamily="2" charset="0"/>
              </a:rPr>
              <a:t>Methods of Data Management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478" y="1403350"/>
            <a:ext cx="9432825" cy="56886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Data</a:t>
            </a:r>
            <a:r>
              <a:rPr lang="en-AU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organisation</a:t>
            </a:r>
          </a:p>
          <a:p>
            <a:pPr marL="541332" lvl="3" indent="-342900"/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Bibliography management: EndNote,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RefWorks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Mendeley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Zotero</a:t>
            </a:r>
            <a:endParaRPr lang="en-A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1332" lvl="3" indent="-342900"/>
            <a:r>
              <a:rPr lang="en-AU" sz="2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 control &amp; file naming: </a:t>
            </a:r>
            <a:r>
              <a:rPr lang="en-AU" sz="23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TortoiseSVN</a:t>
            </a:r>
            <a:r>
              <a:rPr lang="en-AU" sz="2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GitHub,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BitBucket</a:t>
            </a:r>
            <a:endParaRPr lang="en-AU" sz="23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1332" lvl="3" indent="-342900"/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transfers: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FileSender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CloudStor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OneDrive, SharePoint, </a:t>
            </a:r>
          </a:p>
          <a:p>
            <a:pPr marL="541332" lvl="3" indent="-342900"/>
            <a:r>
              <a:rPr lang="en-AU" sz="2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storage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OneDrive, OneNote, ANU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eNotebooks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SharePoint, NCI, </a:t>
            </a:r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ANU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SafeShare</a:t>
            </a:r>
            <a:endParaRPr lang="en-A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Data administration</a:t>
            </a:r>
          </a:p>
          <a:p>
            <a:pPr marL="541332" lvl="3" indent="-342900"/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Backups: frequency </a:t>
            </a:r>
            <a:r>
              <a:rPr lang="en-A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endParaRPr lang="en-A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1332" lvl="3" indent="-342900"/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AU" sz="2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ccess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Data archiving and sharing</a:t>
            </a:r>
          </a:p>
          <a:p>
            <a:pPr marL="541332" lvl="3" indent="-342900"/>
            <a:r>
              <a:rPr lang="en-A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creative or science commons licenses</a:t>
            </a:r>
            <a:endParaRPr lang="en-AU" sz="23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8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62" y="467693"/>
            <a:ext cx="792088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ANU's Data Management Services</a:t>
            </a:r>
            <a:endParaRPr lang="en-AU" sz="3600" dirty="0">
              <a:solidFill>
                <a:srgbClr val="BE830E"/>
              </a:solidFill>
              <a:latin typeface="Public Sans SemiBold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238" y="1403350"/>
            <a:ext cx="9432825" cy="56886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-111" charset="0"/>
              </a:rPr>
              <a:t>Information Technology Services (ITS)</a:t>
            </a:r>
          </a:p>
          <a:p>
            <a:pPr marL="655632" lvl="3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3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-111" charset="0"/>
              </a:rPr>
              <a:t>OneDrive, SharePoint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-111" charset="0"/>
              </a:rPr>
              <a:t>ANU Library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-111" charset="0"/>
              </a:rPr>
              <a:t>Statistical Support Network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-111" charset="0"/>
              </a:rPr>
              <a:t>Archives: Data Commons, Open Research, ADA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itchFamily="-111" charset="0"/>
              </a:rPr>
              <a:t>Supercomputer (NCI)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3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9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609" y="467469"/>
            <a:ext cx="5616624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ANU Data Storage</a:t>
            </a:r>
            <a:endParaRPr lang="en-AU" sz="3600" dirty="0">
              <a:solidFill>
                <a:srgbClr val="BE830E"/>
              </a:solidFill>
              <a:latin typeface="Public Sans SemiBold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248" y="1403350"/>
            <a:ext cx="7704856" cy="2004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OneDrive</a:t>
            </a:r>
          </a:p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OneNote</a:t>
            </a:r>
          </a:p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ANU </a:t>
            </a:r>
            <a:r>
              <a:rPr lang="en-A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eNotebooks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 </a:t>
            </a:r>
          </a:p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National Computation Infrastructure (NCI)</a:t>
            </a:r>
          </a:p>
        </p:txBody>
      </p:sp>
    </p:spTree>
    <p:extLst>
      <p:ext uri="{BB962C8B-B14F-4D97-AF65-F5344CB8AC3E}">
        <p14:creationId xmlns:p14="http://schemas.microsoft.com/office/powerpoint/2010/main" val="338048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248" y="539477"/>
            <a:ext cx="6746875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cap="none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ANU Data Archives</a:t>
            </a:r>
            <a:endParaRPr lang="en-AU" sz="3600" cap="none" dirty="0">
              <a:solidFill>
                <a:srgbClr val="BE830E"/>
              </a:solidFill>
              <a:latin typeface="Public Sans SemiBold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238" y="1414628"/>
            <a:ext cx="9289602" cy="319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Open Research – ANU's institutional repository. Good for publications, theses, images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</a:b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  <a:cs typeface="Calibri" pitchFamily="-111" charset="0"/>
            </a:endParaRPr>
          </a:p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ADA – Australian Data Archive. Social-science, medical, and economics datasets. Analyse datasets online with the NESSTAR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webapp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</a:b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  <a:cs typeface="Calibri" pitchFamily="-111" charset="0"/>
            </a:endParaRPr>
          </a:p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Data Commons – ANU data archiving service</a:t>
            </a:r>
          </a:p>
        </p:txBody>
      </p:sp>
    </p:spTree>
    <p:extLst>
      <p:ext uri="{BB962C8B-B14F-4D97-AF65-F5344CB8AC3E}">
        <p14:creationId xmlns:p14="http://schemas.microsoft.com/office/powerpoint/2010/main" val="22575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849" y="467469"/>
            <a:ext cx="454746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3600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Australian Data Archive</a:t>
            </a:r>
            <a:endParaRPr lang="en-AU" sz="3600" dirty="0">
              <a:solidFill>
                <a:srgbClr val="BE830E"/>
              </a:solidFill>
              <a:latin typeface="Public Sans SemiBold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4" y="1691605"/>
            <a:ext cx="7539503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238" y="395461"/>
            <a:ext cx="7560618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</a:rPr>
              <a:t>ANU Data Commons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238" y="1459437"/>
            <a:ext cx="9073008" cy="4640800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Users can deposit data for long term storage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Can mint DOIs for datasets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Users can self archive via web interface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Data can be restricted or open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Metadata can be restricted or open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AU" kern="0" dirty="0">
              <a:latin typeface="Public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484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238" y="477836"/>
            <a:ext cx="7560618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</a:rPr>
              <a:t>ANU Data Commons (cont.)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840" y="1413940"/>
            <a:ext cx="9433047" cy="4640800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As long as storage is accessible via URL, Data Commons can link to it – create a reference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Data for work in progress can be stored</a:t>
            </a:r>
          </a:p>
        </p:txBody>
      </p:sp>
    </p:spTree>
    <p:extLst>
      <p:ext uri="{BB962C8B-B14F-4D97-AF65-F5344CB8AC3E}">
        <p14:creationId xmlns:p14="http://schemas.microsoft.com/office/powerpoint/2010/main" val="363247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364744"/>
            <a:ext cx="7056536" cy="59517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</a:rPr>
              <a:t>Office 365/SharePoint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3238" y="1403573"/>
            <a:ext cx="9289032" cy="4752528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 web-based collaborative platform, available on MS Office 365, used to co-author documents; Manage versions; Apply workflows; Discover and share information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OneDrive stores your personal documents</a:t>
            </a:r>
          </a:p>
        </p:txBody>
      </p:sp>
    </p:spTree>
    <p:extLst>
      <p:ext uri="{BB962C8B-B14F-4D97-AF65-F5344CB8AC3E}">
        <p14:creationId xmlns:p14="http://schemas.microsoft.com/office/powerpoint/2010/main" val="357955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1065" y="467469"/>
            <a:ext cx="8064648" cy="12599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3600" kern="0" dirty="0">
                <a:solidFill>
                  <a:srgbClr val="BE830E"/>
                </a:solidFill>
                <a:latin typeface="Public Sans SemiBold" pitchFamily="2" charset="0"/>
              </a:rPr>
              <a:t>Library Training &amp; Support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9436" y="1187549"/>
            <a:ext cx="9457420" cy="557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Book online at ANU Library: </a:t>
            </a:r>
            <a:r>
              <a:rPr lang="en-AU" sz="2000" u="sng" kern="0" dirty="0">
                <a:solidFill>
                  <a:srgbClr val="0563C1"/>
                </a:solidFill>
                <a:latin typeface="Calibri" panose="020F0502020204030204" pitchFamily="34" charset="0"/>
                <a:ea typeface="Aptos" panose="020B0004020202020204" pitchFamily="34" charset="0"/>
                <a:hlinkClick r:id="rId2"/>
              </a:rPr>
              <a:t>anu.libcal.com/calendar/training</a:t>
            </a:r>
            <a:endParaRPr lang="en-AU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</a:endParaRP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Find &amp; Evaluate Resources for Your Assignment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Research data management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NVivo </a:t>
            </a:r>
          </a:p>
          <a:p>
            <a:pPr marL="0" indent="0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Online recordings and support: </a:t>
            </a:r>
            <a:r>
              <a:rPr lang="en-AU" sz="2000" dirty="0">
                <a:solidFill>
                  <a:srgbClr val="BE830E"/>
                </a:solidFill>
                <a:latin typeface="Public Sans Light"/>
                <a:hlinkClick r:id="rId3"/>
              </a:rPr>
              <a:t>anulib.anu.edu.au/research-learn</a:t>
            </a:r>
            <a:endParaRPr lang="en-AU" altLang="en-US" sz="2000" dirty="0">
              <a:solidFill>
                <a:srgbClr val="BE830E"/>
              </a:solidFill>
              <a:latin typeface="Public Sans Light"/>
            </a:endParaRP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Digital Essentials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Word for academic writing 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EndNote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SPSS 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Publishing with </a:t>
            </a:r>
            <a:r>
              <a:rPr lang="en-A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LaTeX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 </a:t>
            </a:r>
          </a:p>
          <a:p>
            <a:pPr marL="314982" indent="-314982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defRPr/>
            </a:pPr>
            <a:r>
              <a:rPr lang="en-A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Working with data in Excel</a:t>
            </a:r>
          </a:p>
          <a:p>
            <a:pPr marL="0" indent="0" defTabSz="1007943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defRPr/>
            </a:pPr>
            <a:endParaRPr lang="en-AU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666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79662-3632-5E4B-A62F-425E2F0CC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1" y="1439032"/>
            <a:ext cx="9326563" cy="4706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571" b="1" dirty="0">
                <a:solidFill>
                  <a:schemeClr val="tx1"/>
                </a:solidFill>
                <a:latin typeface="+mn-lt"/>
              </a:rPr>
              <a:t>By default your microphone and video will be disabled.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71" dirty="0">
                <a:solidFill>
                  <a:schemeClr val="tx1"/>
                </a:solidFill>
                <a:latin typeface="+mn-lt"/>
              </a:rPr>
              <a:t>Navigate to the arrow next to your microphone and test speaker and microphone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71" dirty="0">
                <a:solidFill>
                  <a:schemeClr val="tx1"/>
                </a:solidFill>
              </a:rPr>
              <a:t>Select to listen with your headphone or computer built in speakers</a:t>
            </a:r>
          </a:p>
          <a:p>
            <a:endParaRPr lang="en-AU" sz="1571" dirty="0">
              <a:solidFill>
                <a:schemeClr val="tx1"/>
              </a:solidFill>
              <a:latin typeface="+mn-lt"/>
            </a:endParaRPr>
          </a:p>
          <a:p>
            <a:r>
              <a:rPr lang="en-AU" sz="1571" b="1" dirty="0">
                <a:solidFill>
                  <a:schemeClr val="tx1"/>
                </a:solidFill>
                <a:latin typeface="+mn-lt"/>
              </a:rPr>
              <a:t>During the meeting: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71" dirty="0">
                <a:solidFill>
                  <a:schemeClr val="tx1"/>
                </a:solidFill>
                <a:latin typeface="+mn-lt"/>
              </a:rPr>
              <a:t>Chat to </a:t>
            </a:r>
            <a:r>
              <a:rPr lang="en-AU" sz="1571" dirty="0">
                <a:latin typeface="+mn-lt"/>
              </a:rPr>
              <a:t>All </a:t>
            </a:r>
            <a:r>
              <a:rPr lang="en-AU" sz="1571" dirty="0" err="1">
                <a:latin typeface="+mn-lt"/>
              </a:rPr>
              <a:t>panelists</a:t>
            </a:r>
            <a:r>
              <a:rPr lang="en-AU" sz="1571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71" dirty="0">
                <a:solidFill>
                  <a:schemeClr val="tx1"/>
                </a:solidFill>
                <a:latin typeface="+mn-lt"/>
              </a:rPr>
              <a:t>Chat to </a:t>
            </a:r>
            <a:r>
              <a:rPr lang="en-AU" sz="1571" dirty="0">
                <a:latin typeface="+mn-lt"/>
              </a:rPr>
              <a:t>All </a:t>
            </a:r>
            <a:r>
              <a:rPr lang="en-AU" sz="1571" dirty="0" err="1">
                <a:latin typeface="+mn-lt"/>
              </a:rPr>
              <a:t>panelists</a:t>
            </a:r>
            <a:r>
              <a:rPr lang="en-AU" sz="1571" dirty="0">
                <a:latin typeface="+mn-lt"/>
              </a:rPr>
              <a:t> and attendees </a:t>
            </a:r>
            <a:r>
              <a:rPr lang="en-AU" sz="1571" dirty="0">
                <a:solidFill>
                  <a:schemeClr val="tx1"/>
                </a:solidFill>
                <a:latin typeface="+mn-lt"/>
              </a:rPr>
              <a:t>(this allows everyone to view questions being asked)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71" dirty="0">
                <a:solidFill>
                  <a:schemeClr val="tx1"/>
                </a:solidFill>
                <a:latin typeface="+mn-lt"/>
              </a:rPr>
              <a:t>Use the </a:t>
            </a:r>
            <a:r>
              <a:rPr lang="en-AU" sz="1571" dirty="0">
                <a:latin typeface="+mn-lt"/>
              </a:rPr>
              <a:t>Raise Hand </a:t>
            </a:r>
            <a:r>
              <a:rPr lang="en-AU" sz="1571" dirty="0">
                <a:solidFill>
                  <a:schemeClr val="tx1"/>
                </a:solidFill>
                <a:latin typeface="+mn-lt"/>
              </a:rPr>
              <a:t>feature to be unmuted</a:t>
            </a:r>
          </a:p>
          <a:p>
            <a:endParaRPr lang="en-GB" sz="1571" b="1" dirty="0">
              <a:solidFill>
                <a:schemeClr val="tx1"/>
              </a:solidFill>
              <a:latin typeface="+mn-lt"/>
            </a:endParaRPr>
          </a:p>
          <a:p>
            <a:r>
              <a:rPr lang="en-GB" sz="1571" b="1" dirty="0">
                <a:solidFill>
                  <a:schemeClr val="tx1"/>
                </a:solidFill>
                <a:latin typeface="+mn-lt"/>
              </a:rPr>
              <a:t>What happens if I drop out of the meeting? </a:t>
            </a:r>
          </a:p>
          <a:p>
            <a:r>
              <a:rPr lang="en-GB" sz="1571" dirty="0">
                <a:solidFill>
                  <a:schemeClr val="tx1"/>
                </a:solidFill>
                <a:latin typeface="+mn-lt"/>
              </a:rPr>
              <a:t> All you need to do is to find the link you used to enter the webinar and click it again.</a:t>
            </a:r>
            <a:endParaRPr lang="en-AU" sz="1571" dirty="0">
              <a:solidFill>
                <a:schemeClr val="tx1"/>
              </a:solidFill>
              <a:latin typeface="+mn-lt"/>
            </a:endParaRPr>
          </a:p>
          <a:p>
            <a:endParaRPr lang="en-AU" sz="2000" dirty="0"/>
          </a:p>
          <a:p>
            <a:pPr lvl="1" indent="-283510">
              <a:buSzPct val="70000"/>
              <a:buFont typeface="Wingdings" pitchFamily="2" charset="2"/>
              <a:buChar char="Ø"/>
            </a:pPr>
            <a:endParaRPr lang="en-AU" sz="1571" dirty="0"/>
          </a:p>
          <a:p>
            <a:pPr marL="0" indent="0">
              <a:buNone/>
            </a:pPr>
            <a:endParaRPr lang="en-AU" sz="1984" dirty="0">
              <a:latin typeface="+mn-lt"/>
            </a:endParaRPr>
          </a:p>
          <a:p>
            <a:endParaRPr lang="en-AU" sz="1984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646944"/>
            <a:ext cx="9326329" cy="792088"/>
          </a:xfrm>
        </p:spPr>
        <p:txBody>
          <a:bodyPr>
            <a:normAutofit/>
          </a:bodyPr>
          <a:lstStyle/>
          <a:p>
            <a:r>
              <a:rPr lang="en-AU" sz="3600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505794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215777" y="539477"/>
            <a:ext cx="9533086" cy="12241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</a:rPr>
              <a:t>The National Computational Infrastructure</a:t>
            </a:r>
            <a:endParaRPr lang="en-GB" sz="3600" kern="0" dirty="0">
              <a:solidFill>
                <a:srgbClr val="BE830E"/>
              </a:solidFill>
              <a:latin typeface="Public Sans SemiBold" pitchFamily="2" charset="0"/>
              <a:cs typeface="Calibri" pitchFamily="-111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1839" y="2123652"/>
            <a:ext cx="9217024" cy="4129295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Fastest Supercomputer in Australia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All staff/students can apply for access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For complex computational or large data projects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Dataset hosting for every large datasets of national significance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kern="0" dirty="0">
              <a:latin typeface="Calibri" pitchFamily="-111" charset="0"/>
              <a:cs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0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9467" y="395461"/>
            <a:ext cx="8136656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Benefits of Digital Archiving</a:t>
            </a:r>
            <a:endParaRPr lang="en-US" sz="3600" kern="0" dirty="0">
              <a:solidFill>
                <a:srgbClr val="BE830E"/>
              </a:solidFill>
              <a:latin typeface="Public Sans SemiBold" pitchFamily="2" charset="0"/>
              <a:cs typeface="Calibri" pitchFamily="-111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3238" y="1403350"/>
            <a:ext cx="9577063" cy="5184576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Long term storage of end-of-life data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Converted to formats that are durable and free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Owner sets Access Restrictions</a:t>
            </a:r>
          </a:p>
          <a:p>
            <a:pPr lvl="1" defTabSz="914400">
              <a:lnSpc>
                <a:spcPct val="100000"/>
              </a:lnSpc>
              <a:buClrTx/>
              <a:buSzTx/>
              <a:buFontTx/>
            </a:pPr>
            <a:r>
              <a:rPr lang="en-AU" sz="2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Unrestricted: anyone can download</a:t>
            </a:r>
          </a:p>
          <a:p>
            <a:pPr lvl="1" defTabSz="914400">
              <a:lnSpc>
                <a:spcPct val="100000"/>
              </a:lnSpc>
              <a:buClrTx/>
              <a:buSzTx/>
              <a:buFontTx/>
            </a:pPr>
            <a:r>
              <a:rPr lang="en-AU" sz="2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Registered: requires name and affiliation</a:t>
            </a:r>
          </a:p>
          <a:p>
            <a:pPr lvl="1" defTabSz="914400">
              <a:lnSpc>
                <a:spcPct val="100000"/>
              </a:lnSpc>
              <a:buClrTx/>
              <a:buSzTx/>
              <a:buFontTx/>
            </a:pPr>
            <a:r>
              <a:rPr lang="en-AU" sz="2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Requested: users submit a request for data</a:t>
            </a:r>
          </a:p>
          <a:p>
            <a:pPr lvl="1" defTabSz="914400">
              <a:lnSpc>
                <a:spcPct val="100000"/>
              </a:lnSpc>
              <a:buClrTx/>
              <a:buSzTx/>
              <a:buFontTx/>
            </a:pPr>
            <a:r>
              <a:rPr lang="en-AU" sz="2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Calibri" pitchFamily="-111" charset="0"/>
              </a:rPr>
              <a:t>Closed: no access</a:t>
            </a:r>
            <a:endParaRPr lang="en-US" sz="2300" kern="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  <a:cs typeface="Calibri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7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84786" y="1403350"/>
            <a:ext cx="7704857" cy="4144499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Data Sharing and Management Snafu in 3 Short Acts</a:t>
            </a:r>
          </a:p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endParaRPr lang="en-AU" sz="3200" kern="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</a:endParaRPr>
          </a:p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By Karen Hansen, Alisa </a:t>
            </a:r>
            <a:r>
              <a:rPr lang="en-AU" sz="2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Surkis</a:t>
            </a: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&amp; Karen </a:t>
            </a:r>
            <a:r>
              <a:rPr lang="en-AU" sz="2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Yacobucci</a:t>
            </a:r>
            <a:endParaRPr lang="en-AU" sz="2400" kern="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</a:endParaRPr>
          </a:p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NYU Health Sciences Libraries</a:t>
            </a:r>
          </a:p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2400" kern="0">
                <a:solidFill>
                  <a:srgbClr val="BE830E"/>
                </a:solidFill>
                <a:hlinkClick r:id="rId2"/>
              </a:rPr>
              <a:t>youtube</a:t>
            </a:r>
            <a:r>
              <a:rPr lang="en-AU" sz="2400" kern="0" dirty="0">
                <a:solidFill>
                  <a:srgbClr val="BE830E"/>
                </a:solidFill>
                <a:hlinkClick r:id="rId2"/>
              </a:rPr>
              <a:t>.com/watch?v=66oNv_DJuPc</a:t>
            </a:r>
            <a:endParaRPr lang="en-AU" sz="2400" kern="0" dirty="0">
              <a:solidFill>
                <a:srgbClr val="BE830E"/>
              </a:solidFill>
            </a:endParaRPr>
          </a:p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endParaRPr lang="en-AU" kern="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84786" y="467469"/>
            <a:ext cx="7829128" cy="12599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Light"/>
                <a:cs typeface="Calibri" pitchFamily="-111" charset="0"/>
              </a:rPr>
              <a:t>Let’s avoid this…</a:t>
            </a:r>
          </a:p>
        </p:txBody>
      </p:sp>
    </p:spTree>
    <p:extLst>
      <p:ext uri="{BB962C8B-B14F-4D97-AF65-F5344CB8AC3E}">
        <p14:creationId xmlns:p14="http://schemas.microsoft.com/office/powerpoint/2010/main" val="198747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/>
          <a:stretch/>
        </p:blipFill>
        <p:spPr bwMode="auto">
          <a:xfrm>
            <a:off x="215776" y="683493"/>
            <a:ext cx="770485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5776" y="6660157"/>
            <a:ext cx="8208912" cy="130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dirty="0">
                <a:latin typeface="Public Sans Light"/>
              </a:rPr>
              <a:t>Additional information: Your ORCID </a:t>
            </a:r>
            <a:r>
              <a:rPr lang="en-AU" sz="2000" dirty="0" err="1">
                <a:latin typeface="Public Sans Light"/>
              </a:rPr>
              <a:t>iD</a:t>
            </a:r>
            <a:r>
              <a:rPr lang="en-AU" sz="2000" dirty="0">
                <a:latin typeface="Public Sans Light"/>
              </a:rPr>
              <a:t> and ANU </a:t>
            </a:r>
            <a:br>
              <a:rPr lang="en-AU" sz="2000" dirty="0">
                <a:latin typeface="Public Sans Light"/>
              </a:rPr>
            </a:br>
            <a:r>
              <a:rPr lang="en-AU" sz="2000" u="sng" dirty="0">
                <a:latin typeface="Public Sans Light"/>
              </a:rPr>
              <a:t>anulib.anu.edu.au/</a:t>
            </a:r>
            <a:r>
              <a:rPr lang="en-AU" sz="2000" u="sng" dirty="0" err="1">
                <a:latin typeface="Public Sans Light"/>
              </a:rPr>
              <a:t>howto</a:t>
            </a:r>
            <a:endParaRPr lang="en-AU" sz="2000" dirty="0">
              <a:latin typeface="Public Sans Ligh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570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5455" y="446174"/>
            <a:ext cx="7704608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</a:rPr>
              <a:t>Writing a Data Management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669" y="2231036"/>
            <a:ext cx="4880675" cy="4896544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550" b="1" dirty="0"/>
              <a:t>Data Collection</a:t>
            </a:r>
          </a:p>
          <a:p>
            <a:pPr marL="222250" indent="-222250"/>
            <a:r>
              <a:rPr lang="en-AU" sz="1550" dirty="0"/>
              <a:t>What data will you collect or create?</a:t>
            </a:r>
          </a:p>
          <a:p>
            <a:pPr marL="222250" indent="-222250"/>
            <a:r>
              <a:rPr lang="en-AU" sz="1550" dirty="0"/>
              <a:t>How will the data be collected or created?</a:t>
            </a:r>
          </a:p>
          <a:p>
            <a:pPr marL="0" lvl="0" indent="0">
              <a:buNone/>
            </a:pPr>
            <a:r>
              <a:rPr lang="en-AU" sz="1550" b="1" dirty="0"/>
              <a:t>Documentation and Metadata</a:t>
            </a:r>
          </a:p>
          <a:p>
            <a:pPr marL="222250" indent="-222250"/>
            <a:r>
              <a:rPr lang="en-AU" sz="1550" dirty="0"/>
              <a:t>What documentation and metadata will accompany the data?</a:t>
            </a:r>
          </a:p>
          <a:p>
            <a:pPr marL="0" lvl="0" indent="0">
              <a:buNone/>
            </a:pPr>
            <a:r>
              <a:rPr lang="en-AU" sz="1550" b="1" dirty="0"/>
              <a:t>Ethics and Legal Compliance</a:t>
            </a:r>
          </a:p>
          <a:p>
            <a:pPr marL="222250" indent="-222250"/>
            <a:r>
              <a:rPr lang="en-AU" sz="1550" dirty="0"/>
              <a:t>How will you manage any ethical issues?</a:t>
            </a:r>
          </a:p>
          <a:p>
            <a:pPr marL="222250" indent="-222250"/>
            <a:r>
              <a:rPr lang="en-AU" sz="1550" dirty="0"/>
              <a:t>How will you manage copyright and Intellectual Property Rights issues?</a:t>
            </a:r>
          </a:p>
          <a:p>
            <a:pPr marL="0" lvl="0" indent="0">
              <a:buNone/>
            </a:pPr>
            <a:r>
              <a:rPr lang="en-AU" sz="1550" b="1" dirty="0"/>
              <a:t>Storage and Backup</a:t>
            </a:r>
          </a:p>
          <a:p>
            <a:pPr marL="222250" indent="-222250"/>
            <a:r>
              <a:rPr lang="en-AU" sz="1550" dirty="0"/>
              <a:t>How will the data be stored and backed up during the research?</a:t>
            </a:r>
          </a:p>
          <a:p>
            <a:pPr marL="222250" indent="-222250"/>
            <a:r>
              <a:rPr lang="en-AU" sz="1550" dirty="0"/>
              <a:t>How will you manage access and security?</a:t>
            </a:r>
          </a:p>
          <a:p>
            <a:pPr marL="0" lvl="0" indent="0">
              <a:buNone/>
            </a:pPr>
            <a:r>
              <a:rPr lang="en-AU" sz="1550" b="1" dirty="0"/>
              <a:t>Selection and Preservation</a:t>
            </a:r>
          </a:p>
          <a:p>
            <a:pPr marL="222250" indent="-222250"/>
            <a:r>
              <a:rPr lang="en-AU" sz="1550" dirty="0"/>
              <a:t>Which data are of long-term value and should be retained, shared, and/or preserved?</a:t>
            </a:r>
          </a:p>
          <a:p>
            <a:pPr marL="222250" indent="-222250"/>
            <a:r>
              <a:rPr lang="en-AU" sz="1550" dirty="0"/>
              <a:t>What is the long-term preservation plan for the dataset?</a:t>
            </a:r>
          </a:p>
          <a:p>
            <a:pPr marL="0" indent="0" defTabSz="914400">
              <a:lnSpc>
                <a:spcPct val="100000"/>
              </a:lnSpc>
              <a:buClrTx/>
              <a:buSzTx/>
              <a:buNone/>
            </a:pPr>
            <a:endParaRPr lang="en-AU" sz="15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77651-7E89-6C4B-AE9E-8B2CFAD6A42D}"/>
              </a:ext>
            </a:extLst>
          </p:cNvPr>
          <p:cNvSpPr txBox="1"/>
          <p:nvPr/>
        </p:nvSpPr>
        <p:spPr>
          <a:xfrm>
            <a:off x="5622797" y="6499342"/>
            <a:ext cx="413422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400" kern="0" dirty="0">
                <a:latin typeface="+mn-lt"/>
              </a:rPr>
              <a:t>*provided by the California Curation Centre of the California Digital Library</a:t>
            </a:r>
            <a:endParaRPr lang="en-AU" sz="140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44DE5-A2A8-3440-930A-7AF7CFFD5C22}"/>
              </a:ext>
            </a:extLst>
          </p:cNvPr>
          <p:cNvSpPr txBox="1">
            <a:spLocks/>
          </p:cNvSpPr>
          <p:nvPr/>
        </p:nvSpPr>
        <p:spPr>
          <a:xfrm>
            <a:off x="5400352" y="2339677"/>
            <a:ext cx="4752281" cy="4268306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  <a:buNone/>
            </a:pPr>
            <a:r>
              <a:rPr lang="en-AU" sz="1550" b="1" dirty="0"/>
              <a:t>Data Sharing</a:t>
            </a:r>
          </a:p>
          <a:p>
            <a:pPr marL="222250" indent="-222250"/>
            <a:r>
              <a:rPr lang="en-AU" sz="1550" dirty="0"/>
              <a:t>How will you share the data?</a:t>
            </a:r>
          </a:p>
          <a:p>
            <a:pPr marL="222250" indent="-222250"/>
            <a:r>
              <a:rPr lang="en-AU" sz="1550" dirty="0"/>
              <a:t>Are any restrictions on data sharing required?</a:t>
            </a:r>
            <a:endParaRPr lang="en-AU" sz="1550" b="1" dirty="0"/>
          </a:p>
          <a:p>
            <a:pPr marL="0" lvl="0" indent="0">
              <a:buNone/>
            </a:pPr>
            <a:r>
              <a:rPr lang="en-AU" sz="1550" b="1" dirty="0"/>
              <a:t>Responsibilities and Resources</a:t>
            </a:r>
          </a:p>
          <a:p>
            <a:pPr marL="222250" indent="-222250"/>
            <a:r>
              <a:rPr lang="en-AU" sz="1550" dirty="0"/>
              <a:t>Who will be responsible for data management?</a:t>
            </a:r>
          </a:p>
          <a:p>
            <a:pPr marL="222250" indent="-222250"/>
            <a:r>
              <a:rPr lang="en-AU" sz="1550" dirty="0"/>
              <a:t>What resources will you require to deliver your plan?</a:t>
            </a:r>
          </a:p>
          <a:p>
            <a:pPr marL="0" indent="0" defTabSz="914400">
              <a:lnSpc>
                <a:spcPct val="100000"/>
              </a:lnSpc>
              <a:buClrTx/>
              <a:buSzTx/>
              <a:buNone/>
            </a:pPr>
            <a:endParaRPr lang="en-AU" sz="2000" kern="0" dirty="0"/>
          </a:p>
          <a:p>
            <a:pPr marL="0" indent="0" defTabSz="914400">
              <a:lnSpc>
                <a:spcPct val="100000"/>
              </a:lnSpc>
              <a:buClrTx/>
              <a:buSzTx/>
              <a:buNone/>
            </a:pPr>
            <a:endParaRPr lang="en-AU" sz="20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E20B93-EDDB-AB4E-B5CB-9AB428F28A1B}"/>
              </a:ext>
            </a:extLst>
          </p:cNvPr>
          <p:cNvSpPr txBox="1">
            <a:spLocks/>
          </p:cNvSpPr>
          <p:nvPr/>
        </p:nvSpPr>
        <p:spPr>
          <a:xfrm>
            <a:off x="464091" y="1043533"/>
            <a:ext cx="9472766" cy="1147656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  <a:buNone/>
            </a:pPr>
            <a:r>
              <a:rPr lang="en-AU" sz="1600" kern="0" dirty="0"/>
              <a:t>The Australian National University is a participating institution of the DMPTool service* </a:t>
            </a:r>
            <a:br>
              <a:rPr lang="en-AU" sz="1600" kern="0" dirty="0"/>
            </a:br>
            <a:r>
              <a:rPr lang="en-AU" sz="1600" kern="0" dirty="0"/>
              <a:t>ANU recommends the use of the default DMPTool template.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To complete a plan, you will need to consider the following:</a:t>
            </a:r>
          </a:p>
          <a:p>
            <a:pPr marL="0" indent="0" defTabSz="914400">
              <a:lnSpc>
                <a:spcPct val="100000"/>
              </a:lnSpc>
              <a:buClrTx/>
              <a:buSzTx/>
              <a:buNone/>
            </a:pPr>
            <a:endParaRPr lang="en-AU" sz="2000" kern="0" dirty="0"/>
          </a:p>
        </p:txBody>
      </p:sp>
    </p:spTree>
    <p:extLst>
      <p:ext uri="{BB962C8B-B14F-4D97-AF65-F5344CB8AC3E}">
        <p14:creationId xmlns:p14="http://schemas.microsoft.com/office/powerpoint/2010/main" val="5098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5455" y="393873"/>
            <a:ext cx="7704608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3600" kern="0" dirty="0">
                <a:solidFill>
                  <a:srgbClr val="BE830E"/>
                </a:solidFill>
                <a:latin typeface="Public Sans SemiBold" pitchFamily="2" charset="0"/>
              </a:rPr>
              <a:t>Data Management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603" y="1329977"/>
            <a:ext cx="7911033" cy="5474196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latin typeface="Public Sans Light"/>
              </a:rPr>
              <a:t>From 2020 ARC will require that data management plans are in place prior to the commencement of the project.</a:t>
            </a:r>
          </a:p>
          <a:p>
            <a:pPr marL="360363" indent="0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AU" sz="2400" kern="0" dirty="0">
                <a:solidFill>
                  <a:srgbClr val="BE830E"/>
                </a:solidFill>
                <a:latin typeface="Public Sans Light"/>
                <a:hlinkClick r:id="rId2"/>
              </a:rPr>
              <a:t>arc.gov.au/research-data-management</a:t>
            </a:r>
            <a:endParaRPr lang="en-AU" sz="2400" kern="0" dirty="0">
              <a:solidFill>
                <a:srgbClr val="BE830E"/>
              </a:solidFill>
              <a:latin typeface="Public Sans Light"/>
            </a:endParaRPr>
          </a:p>
          <a:p>
            <a:pPr marL="360363" indent="0" defTabSz="914400">
              <a:lnSpc>
                <a:spcPct val="100000"/>
              </a:lnSpc>
              <a:buClrTx/>
              <a:buSzTx/>
              <a:buFontTx/>
              <a:buNone/>
            </a:pPr>
            <a:endParaRPr lang="en-AU" sz="3000" kern="0" dirty="0">
              <a:latin typeface="Public Sans Light"/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ANU recommends </a:t>
            </a:r>
            <a:r>
              <a:rPr lang="en-AU" sz="2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DMPTool</a:t>
            </a:r>
            <a:r>
              <a:rPr lang="en-AU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: </a:t>
            </a:r>
            <a:r>
              <a:rPr lang="en-AU" sz="2400" kern="0" dirty="0">
                <a:solidFill>
                  <a:srgbClr val="BE830E"/>
                </a:solidFill>
                <a:latin typeface="Public Sans Light"/>
                <a:hlinkClick r:id="rId3"/>
              </a:rPr>
              <a:t>dmptool.org</a:t>
            </a:r>
            <a:endParaRPr lang="en-AU" sz="2400" kern="0" dirty="0">
              <a:solidFill>
                <a:srgbClr val="BE830E"/>
              </a:solidFill>
              <a:latin typeface="Public Sans Light"/>
            </a:endParaRPr>
          </a:p>
          <a:p>
            <a:pPr marL="0" indent="0">
              <a:buNone/>
            </a:pPr>
            <a:r>
              <a:rPr lang="en-AU" sz="2400" dirty="0"/>
              <a:t>     </a:t>
            </a:r>
          </a:p>
          <a:p>
            <a:pPr marL="0" indent="0">
              <a:buNone/>
            </a:pPr>
            <a:r>
              <a:rPr lang="en-AU" sz="2400" dirty="0"/>
              <a:t>     Using </a:t>
            </a:r>
            <a:r>
              <a:rPr lang="en-AU" sz="2400" dirty="0" err="1"/>
              <a:t>DMPTool</a:t>
            </a:r>
            <a:r>
              <a:rPr lang="en-AU" sz="2400" dirty="0"/>
              <a:t> to create a plan</a:t>
            </a:r>
          </a:p>
          <a:p>
            <a:pPr marL="0" indent="0">
              <a:buNone/>
            </a:pPr>
            <a:endParaRPr lang="en-A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sz="2400" dirty="0"/>
              <a:t>Video 1  - </a:t>
            </a:r>
            <a:r>
              <a:rPr lang="en-AU" sz="2400" u="sng" dirty="0">
                <a:hlinkClick r:id="rId4"/>
              </a:rPr>
              <a:t>youtu.be/90x6QRpehQw</a:t>
            </a:r>
            <a:endParaRPr lang="en-A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sz="2400" dirty="0"/>
              <a:t>Video 2 - </a:t>
            </a:r>
            <a:r>
              <a:rPr lang="en-AU" sz="2400" u="sng" dirty="0">
                <a:hlinkClick r:id="rId5"/>
              </a:rPr>
              <a:t>youtu.be/VBRuCC7y1no</a:t>
            </a:r>
            <a:endParaRPr lang="en-AU" sz="2400" dirty="0"/>
          </a:p>
          <a:p>
            <a:pPr marL="0" indent="0" defTabSz="914400">
              <a:lnSpc>
                <a:spcPct val="100000"/>
              </a:lnSpc>
              <a:buClrTx/>
              <a:buSzTx/>
              <a:buFontTx/>
              <a:buNone/>
            </a:pP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7603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1928" y="467693"/>
            <a:ext cx="9072563" cy="1259946"/>
          </a:xfrm>
          <a:prstGeom prst="rect">
            <a:avLst/>
          </a:prstGeom>
        </p:spPr>
        <p:txBody>
          <a:bodyPr/>
          <a:lstStyle>
            <a:lvl1pPr algn="l" defTabSz="7560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96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AU" sz="3600" dirty="0">
                <a:solidFill>
                  <a:srgbClr val="BE830E"/>
                </a:solidFill>
                <a:latin typeface="Public Sans SemiBold" pitchFamily="2" charset="0"/>
              </a:rPr>
              <a:t>Metadata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6497" y="1403350"/>
            <a:ext cx="9289032" cy="5688632"/>
          </a:xfrm>
        </p:spPr>
        <p:txBody>
          <a:bodyPr/>
          <a:lstStyle/>
          <a:p>
            <a:r>
              <a:rPr lang="en-AU" sz="240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Metadata is "data that provides information about other data"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Public Sans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Descriptive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	- What is it about?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	- Title, time, author, keywords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	- Relations to other data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Administrative (Access &amp; Rights)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	- Ownership and use permissions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Provenance</a:t>
            </a:r>
          </a:p>
          <a:p>
            <a:pPr marL="503972" lvl="1" indent="0"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	- Where does it come from?</a:t>
            </a:r>
          </a:p>
          <a:p>
            <a:pPr marL="503972" lvl="1" indent="0"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	- History of changes to the data, 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Standards/Schemas</a:t>
            </a:r>
          </a:p>
          <a:p>
            <a:pPr marL="503972" lvl="1" indent="0">
              <a:buNone/>
            </a:pPr>
            <a:r>
              <a:rPr lang="en-AU" dirty="0"/>
              <a:t>   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3414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8454" y="467469"/>
            <a:ext cx="9072563" cy="1259946"/>
          </a:xfrm>
          <a:prstGeom prst="rect">
            <a:avLst/>
          </a:prstGeom>
        </p:spPr>
        <p:txBody>
          <a:bodyPr/>
          <a:lstStyle>
            <a:lvl1pPr algn="l" defTabSz="7560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96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AU" sz="3600" dirty="0">
                <a:solidFill>
                  <a:srgbClr val="BE830E"/>
                </a:solidFill>
                <a:latin typeface="Public Sans SemiBold" pitchFamily="2" charset="0"/>
              </a:rPr>
              <a:t>Example of Metadata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" y="1403350"/>
            <a:ext cx="9217024" cy="471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Records from Research Data Australia:</a:t>
            </a:r>
          </a:p>
          <a:p>
            <a:pPr marL="882650" lvl="1" indent="-457200"/>
            <a:r>
              <a:rPr lang="en-AU" sz="2400" dirty="0">
                <a:latin typeface="+mn-lt"/>
                <a:hlinkClick r:id="rId2"/>
              </a:rPr>
              <a:t>researchdata.ands.org.au/measuring-effects-human-</a:t>
            </a:r>
            <a:r>
              <a:rPr lang="en-AU" sz="2400" dirty="0" err="1">
                <a:latin typeface="+mn-lt"/>
                <a:hlinkClick r:id="rId2"/>
              </a:rPr>
              <a:t>leptonychotes</a:t>
            </a:r>
            <a:r>
              <a:rPr lang="en-AU" sz="2400" dirty="0">
                <a:latin typeface="+mn-lt"/>
                <a:hlinkClick r:id="rId2"/>
              </a:rPr>
              <a:t>-</a:t>
            </a:r>
            <a:r>
              <a:rPr lang="en-AU" sz="2400" dirty="0" err="1">
                <a:latin typeface="+mn-lt"/>
                <a:hlinkClick r:id="rId2"/>
              </a:rPr>
              <a:t>weddellii</a:t>
            </a:r>
            <a:r>
              <a:rPr lang="en-AU" sz="2400" dirty="0">
                <a:latin typeface="+mn-lt"/>
                <a:hlinkClick r:id="rId2"/>
              </a:rPr>
              <a:t>/640511</a:t>
            </a:r>
            <a:endParaRPr lang="en-AU" sz="2400" dirty="0">
              <a:latin typeface="+mn-lt"/>
            </a:endParaRPr>
          </a:p>
          <a:p>
            <a:pPr marL="457200" indent="-457200"/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record from </a:t>
            </a:r>
            <a:r>
              <a:rPr lang="en-A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OpenResearch@ANU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882650" lvl="1" indent="-457200"/>
            <a:r>
              <a:rPr lang="en-AU" sz="2400" dirty="0">
                <a:latin typeface="+mn-lt"/>
                <a:hlinkClick r:id="rId3"/>
              </a:rPr>
              <a:t>openresearch-repository.anu.edu.au/handle/1885/138114?mode=full</a:t>
            </a:r>
            <a:endParaRPr lang="en-AU" sz="2400" dirty="0">
              <a:latin typeface="+mn-lt"/>
            </a:endParaRPr>
          </a:p>
          <a:p>
            <a:pPr marL="457200" indent="-457200"/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Pacific and Regional Archive for Digital Sources in Endangered Cultures (PARADISEC</a:t>
            </a:r>
            <a:r>
              <a:rPr lang="en-AU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r>
              <a:rPr lang="en-AU" sz="2400">
                <a:latin typeface="+mn-lt"/>
                <a:hlinkClick r:id="rId4"/>
              </a:rPr>
              <a:t>paradisec</a:t>
            </a:r>
            <a:r>
              <a:rPr lang="en-AU" sz="2400" dirty="0">
                <a:latin typeface="+mn-lt"/>
                <a:hlinkClick r:id="rId4"/>
              </a:rPr>
              <a:t>.org.au/deposit/metadata/</a:t>
            </a:r>
            <a:endParaRPr lang="en-AU" sz="2400" dirty="0">
              <a:latin typeface="+mn-lt"/>
            </a:endParaRPr>
          </a:p>
          <a:p>
            <a:pPr marL="457200" indent="-457200"/>
            <a:endParaRPr lang="en-AU" sz="1600" dirty="0"/>
          </a:p>
          <a:p>
            <a:pPr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53782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913" y="894161"/>
            <a:ext cx="9720833" cy="666551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AU" sz="2000" dirty="0" err="1">
                <a:solidFill>
                  <a:schemeClr val="tx1"/>
                </a:solidFill>
              </a:rPr>
              <a:t>LibGuide</a:t>
            </a:r>
            <a:r>
              <a:rPr lang="en-AU" sz="2000" dirty="0">
                <a:solidFill>
                  <a:schemeClr val="tx1"/>
                </a:solidFill>
              </a:rPr>
              <a:t> Data Management: </a:t>
            </a:r>
            <a:r>
              <a:rPr lang="en-AU" sz="2000" dirty="0">
                <a:hlinkClick r:id="rId2"/>
              </a:rPr>
              <a:t>ql.anu.edu.au/data</a:t>
            </a:r>
            <a:endParaRPr lang="en-AU" sz="2000" dirty="0"/>
          </a:p>
          <a:p>
            <a:pPr>
              <a:spcBef>
                <a:spcPts val="600"/>
              </a:spcBef>
            </a:pPr>
            <a:r>
              <a:rPr lang="en-AU" sz="2000" dirty="0">
                <a:solidFill>
                  <a:schemeClr val="tx1"/>
                </a:solidFill>
              </a:rPr>
              <a:t>ANU Research Data Management Manual </a:t>
            </a:r>
            <a:r>
              <a:rPr lang="en-AU" sz="2000" u="sng" dirty="0">
                <a:hlinkClick r:id="rId3"/>
              </a:rPr>
              <a:t>ql.anu.edu.au/cco9</a:t>
            </a:r>
            <a:endParaRPr lang="en-AU" sz="2000" u="sng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ARDC: </a:t>
            </a:r>
            <a:r>
              <a:rPr lang="en-AU" sz="2000" dirty="0">
                <a:hlinkClick r:id="rId4"/>
              </a:rPr>
              <a:t>ardc.edu.au</a:t>
            </a:r>
            <a:endParaRPr lang="en-AU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RE3Data.org: </a:t>
            </a:r>
            <a:r>
              <a:rPr lang="en-AU" sz="2000" dirty="0">
                <a:hlinkClick r:id="rId5"/>
              </a:rPr>
              <a:t>re3data.org</a:t>
            </a:r>
            <a:endParaRPr lang="en-AU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ANU Research data management resources: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hlinkClick r:id="rId6"/>
              </a:rPr>
              <a:t>anulib.anu.edu.au/research-learn/research-data-management</a:t>
            </a:r>
            <a:endParaRPr lang="en-AU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Artificial Intelligence including generative AI: </a:t>
            </a:r>
            <a:r>
              <a:rPr lang="en-AU" sz="2000" dirty="0"/>
              <a:t>https://libguides.anu.edu.au/c.php?g=960102&amp;p=6969710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ANU Talk data to me: </a:t>
            </a:r>
            <a:r>
              <a:rPr lang="en-AU" sz="2000" u="sng" dirty="0">
                <a:hlinkClick r:id="rId7"/>
              </a:rPr>
              <a:t>anulib.anu.edu.au/publishing</a:t>
            </a:r>
            <a:endParaRPr lang="en-AU" sz="2000" u="sng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Information on Sensitive Data Training :</a:t>
            </a:r>
            <a:r>
              <a:rPr lang="en-AU" sz="2000" u="sng" dirty="0"/>
              <a:t> </a:t>
            </a:r>
            <a:r>
              <a:rPr lang="en-AU" sz="2000" u="sng" dirty="0">
                <a:solidFill>
                  <a:srgbClr val="1F497D"/>
                </a:solidFill>
                <a:effectLst/>
                <a:ea typeface="Aptos" panose="020B0004020202020204" pitchFamily="34" charset="0"/>
                <a:hlinkClick r:id="rId8"/>
              </a:rPr>
              <a:t>learning.cadre5safes.org.au</a:t>
            </a:r>
            <a:endParaRPr lang="en-AU" sz="2000" u="sng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Data Repositories: </a:t>
            </a:r>
            <a:r>
              <a:rPr lang="en-AU" sz="2000" dirty="0">
                <a:hlinkClick r:id="rId9"/>
              </a:rPr>
              <a:t>journals.plos.org/</a:t>
            </a:r>
            <a:r>
              <a:rPr lang="en-AU" sz="2000" dirty="0" err="1">
                <a:hlinkClick r:id="rId9"/>
              </a:rPr>
              <a:t>plosone</a:t>
            </a:r>
            <a:r>
              <a:rPr lang="en-AU" sz="2000" dirty="0">
                <a:hlinkClick r:id="rId9"/>
              </a:rPr>
              <a:t>/s/data-availability</a:t>
            </a:r>
            <a:endParaRPr lang="en-AU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FAIR self-assessment tool: </a:t>
            </a:r>
            <a:r>
              <a:rPr lang="en-AU" sz="2000" dirty="0">
                <a:hlinkClick r:id="rId10"/>
              </a:rPr>
              <a:t>FAIR Data Self Assessment Tool</a:t>
            </a:r>
            <a:endParaRPr lang="en-AU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AU" sz="2000" dirty="0">
                <a:solidFill>
                  <a:schemeClr val="tx1"/>
                </a:solidFill>
              </a:rPr>
              <a:t>Google Dataset Search: </a:t>
            </a:r>
            <a:r>
              <a:rPr lang="en-AU" sz="2000" dirty="0">
                <a:hlinkClick r:id="rId11"/>
              </a:rPr>
              <a:t>datasetsearch.research.google.com/</a:t>
            </a:r>
            <a:endParaRPr lang="en-AU" sz="2000" dirty="0"/>
          </a:p>
          <a:p>
            <a:pPr marL="0" indent="0">
              <a:spcBef>
                <a:spcPts val="600"/>
              </a:spcBef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71760" y="199282"/>
            <a:ext cx="9070975" cy="720080"/>
          </a:xfrm>
          <a:prstGeom prst="rect">
            <a:avLst/>
          </a:prstGeom>
        </p:spPr>
        <p:txBody>
          <a:bodyPr/>
          <a:lstStyle>
            <a:lvl1pPr algn="l" defTabSz="7560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96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solidFill>
                  <a:srgbClr val="BE830E"/>
                </a:solidFill>
                <a:latin typeface="Public Sans SemiBold" pitchFamily="2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70446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5816" y="467469"/>
            <a:ext cx="6828286" cy="12599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5pPr>
            <a:lvl6pPr marL="503972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6pPr>
            <a:lvl7pPr marL="1007943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7pPr>
            <a:lvl8pPr marL="1511915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8pPr>
            <a:lvl9pPr marL="2015886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527688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3600" b="1" kern="0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Top Tips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5456" y="1331565"/>
            <a:ext cx="7272584" cy="4640800"/>
          </a:xfrm>
          <a:prstGeom prst="rect">
            <a:avLst/>
          </a:prstGeom>
        </p:spPr>
        <p:txBody>
          <a:bodyPr/>
          <a:lstStyle>
            <a:lvl1pPr marL="377979" indent="-37797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59929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900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7872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71844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Char char="ü"/>
            </a:pPr>
            <a:r>
              <a:rPr lang="en-AU" sz="3200" kern="0" dirty="0">
                <a:latin typeface="Public Sans Light"/>
              </a:rPr>
              <a:t>Have a Data Management Plan</a:t>
            </a: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Char char="ü"/>
            </a:pPr>
            <a:r>
              <a:rPr lang="en-AU" sz="3200" kern="0" dirty="0">
                <a:latin typeface="Public Sans Light"/>
              </a:rPr>
              <a:t>Back up your data</a:t>
            </a: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Char char="ü"/>
            </a:pPr>
            <a:r>
              <a:rPr lang="en-AU" sz="3200" kern="0" dirty="0">
                <a:latin typeface="Public Sans Light"/>
              </a:rPr>
              <a:t>Register an ORCID</a:t>
            </a:r>
          </a:p>
        </p:txBody>
      </p:sp>
    </p:spTree>
    <p:extLst>
      <p:ext uri="{BB962C8B-B14F-4D97-AF65-F5344CB8AC3E}">
        <p14:creationId xmlns:p14="http://schemas.microsoft.com/office/powerpoint/2010/main" val="363924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9792" y="1259557"/>
            <a:ext cx="9289032" cy="5319863"/>
          </a:xfrm>
        </p:spPr>
        <p:txBody>
          <a:bodyPr/>
          <a:lstStyle/>
          <a:p>
            <a:r>
              <a:rPr lang="en-AU" sz="3200" dirty="0"/>
              <a:t>ANU Acknowledgment of Country:</a:t>
            </a:r>
          </a:p>
          <a:p>
            <a:endParaRPr lang="en-AU" sz="3200"/>
          </a:p>
          <a:p>
            <a:endParaRPr lang="en-AU" sz="3200" dirty="0"/>
          </a:p>
          <a:p>
            <a:r>
              <a:rPr lang="en-AU" sz="3600" dirty="0"/>
              <a:t>We acknowledge and celebrate the First Australians on whose traditional lands we meet, and pay our respect to the elders past and present.</a:t>
            </a:r>
          </a:p>
        </p:txBody>
      </p:sp>
    </p:spTree>
    <p:extLst>
      <p:ext uri="{BB962C8B-B14F-4D97-AF65-F5344CB8AC3E}">
        <p14:creationId xmlns:p14="http://schemas.microsoft.com/office/powerpoint/2010/main" val="1409683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238" y="1403350"/>
            <a:ext cx="9072563" cy="1259946"/>
          </a:xfrm>
          <a:prstGeom prst="rect">
            <a:avLst/>
          </a:prstGeom>
        </p:spPr>
        <p:txBody>
          <a:bodyPr/>
          <a:lstStyle>
            <a:lvl1pPr algn="l" defTabSz="7560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96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AU" sz="5000" dirty="0">
                <a:solidFill>
                  <a:srgbClr val="BE830E"/>
                </a:solidFill>
                <a:latin typeface="Public Sans SemiBold" pitchFamily="2" charset="0"/>
              </a:rPr>
              <a:t>MOST IMPORTANT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30" y="2483693"/>
            <a:ext cx="9072563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AU" sz="5000" b="1" dirty="0">
                <a:solidFill>
                  <a:schemeClr val="tx1"/>
                </a:solidFill>
                <a:latin typeface="+mn-lt"/>
              </a:rPr>
              <a:t>BACK UP YOUR DATA</a:t>
            </a:r>
          </a:p>
          <a:p>
            <a:pPr marL="0" indent="0" algn="ctr">
              <a:buNone/>
            </a:pPr>
            <a:endParaRPr lang="en-AU" sz="36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You can’t create a data management plan, share or reproduce your results if you have lost your data!</a:t>
            </a:r>
          </a:p>
        </p:txBody>
      </p:sp>
    </p:spTree>
    <p:extLst>
      <p:ext uri="{BB962C8B-B14F-4D97-AF65-F5344CB8AC3E}">
        <p14:creationId xmlns:p14="http://schemas.microsoft.com/office/powerpoint/2010/main" val="3826715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3238" y="467469"/>
            <a:ext cx="9072563" cy="667810"/>
          </a:xfrm>
          <a:prstGeom prst="rect">
            <a:avLst/>
          </a:prstGeom>
        </p:spPr>
        <p:txBody>
          <a:bodyPr/>
          <a:lstStyle>
            <a:lvl1pPr algn="l" defTabSz="7560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96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5000" dirty="0">
                <a:solidFill>
                  <a:srgbClr val="BE830E"/>
                </a:solidFill>
                <a:latin typeface="Public Sans SemiBold" pitchFamily="2" charset="0"/>
                <a:cs typeface="Calibri" pitchFamily="-111" charset="0"/>
              </a:rPr>
              <a:t>We love your feedback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9952" y="1907629"/>
            <a:ext cx="6048672" cy="2736304"/>
          </a:xfrm>
        </p:spPr>
        <p:txBody>
          <a:bodyPr/>
          <a:lstStyle/>
          <a:p>
            <a:pPr lvl="1"/>
            <a:r>
              <a:rPr lang="en-US" sz="2800" dirty="0">
                <a:hlinkClick r:id="rId2"/>
              </a:rPr>
              <a:t>repository.admin@anu.edu.au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>
                <a:hlinkClick r:id="rId3"/>
              </a:rPr>
              <a:t>zixiao.wang@anu.edu.au</a:t>
            </a:r>
            <a:r>
              <a:rPr lang="en-US" sz="2800" dirty="0"/>
              <a:t>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069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F500F-2081-411A-A323-1BFF62E6F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812" y="1355937"/>
            <a:ext cx="6187509" cy="1877142"/>
          </a:xfrm>
        </p:spPr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ECCD5-1B47-4C14-A7EA-1BFC888CE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2812" y="2987749"/>
            <a:ext cx="6186633" cy="3220200"/>
          </a:xfrm>
        </p:spPr>
        <p:txBody>
          <a:bodyPr>
            <a:normAutofit/>
          </a:bodyPr>
          <a:lstStyle/>
          <a:p>
            <a:r>
              <a:rPr lang="en-US" dirty="0"/>
              <a:t>Contact Us</a:t>
            </a:r>
          </a:p>
          <a:p>
            <a:pPr lvl="1"/>
            <a:r>
              <a:rPr lang="en-US" dirty="0"/>
              <a:t>Digital Scholarship Team</a:t>
            </a:r>
          </a:p>
          <a:p>
            <a:pPr lvl="1"/>
            <a:r>
              <a:rPr lang="en-US" dirty="0"/>
              <a:t>Scholarly Information Services</a:t>
            </a:r>
          </a:p>
          <a:p>
            <a:pPr lvl="1"/>
            <a:r>
              <a:rPr lang="en-US" dirty="0"/>
              <a:t>T 02 6125 7928</a:t>
            </a:r>
          </a:p>
          <a:p>
            <a:pPr lvl="1"/>
            <a:r>
              <a:rPr lang="en-US" dirty="0"/>
              <a:t>E </a:t>
            </a:r>
            <a:r>
              <a:rPr lang="en-US" dirty="0">
                <a:hlinkClick r:id="rId2"/>
              </a:rPr>
              <a:t>repository.admin@anu.edu.au</a:t>
            </a:r>
            <a:endParaRPr lang="en-US" dirty="0"/>
          </a:p>
          <a:p>
            <a:pPr lvl="1"/>
            <a:r>
              <a:rPr lang="en-US" dirty="0"/>
              <a:t>E </a:t>
            </a:r>
            <a:r>
              <a:rPr lang="en-US" dirty="0">
                <a:hlinkClick r:id="rId3"/>
              </a:rPr>
              <a:t>zixiao.wang@anu.edu.au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2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910F40-338A-4DA0-BC2F-D51483CAA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252170" y="1430446"/>
            <a:ext cx="3650726" cy="497404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/>
              <a:t>Meets open access requirements for ARC/NHMRC grants</a:t>
            </a:r>
          </a:p>
          <a:p>
            <a:endParaRPr lang="en-AU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400" dirty="0"/>
              <a:t>Mandated location for theses</a:t>
            </a:r>
          </a:p>
          <a:p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23136" y="469612"/>
            <a:ext cx="7788657" cy="66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buClrTx/>
              <a:buSzTx/>
              <a:buNone/>
            </a:pPr>
            <a:endParaRPr lang="en-AU" dirty="0">
              <a:solidFill>
                <a:schemeClr val="accent1"/>
              </a:solidFill>
              <a:latin typeface="Public Sans SemiBold" pitchFamily="2" charset="0"/>
            </a:endParaRPr>
          </a:p>
          <a:p>
            <a:pPr fontAlgn="auto">
              <a:buClrTx/>
              <a:buSzTx/>
              <a:buNone/>
            </a:pPr>
            <a:r>
              <a:rPr lang="en-AU" sz="3600" dirty="0">
                <a:solidFill>
                  <a:schemeClr val="accent1"/>
                </a:solidFill>
                <a:latin typeface="Public Sans SemiBold" pitchFamily="2" charset="0"/>
              </a:rPr>
              <a:t>ANU Open Research Repository</a:t>
            </a:r>
          </a:p>
          <a:p>
            <a:pPr fontAlgn="auto">
              <a:buClrTx/>
              <a:buSzTx/>
              <a:buNone/>
            </a:pPr>
            <a:endParaRPr lang="en-AU" dirty="0">
              <a:latin typeface="Public Sans SemiBold" pitchFamily="2" charset="0"/>
            </a:endParaRPr>
          </a:p>
        </p:txBody>
      </p:sp>
      <p:pic>
        <p:nvPicPr>
          <p:cNvPr id="33" name="Picture Placeholder 32" descr="A group of people walking down stairs&#10;&#10;Description automatically generated">
            <a:extLst>
              <a:ext uri="{FF2B5EF4-FFF2-40B4-BE49-F238E27FC236}">
                <a16:creationId xmlns:a16="http://schemas.microsoft.com/office/drawing/2014/main" id="{069EAA3D-48BC-EFD9-2B7B-872338F125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r="23391"/>
          <a:stretch>
            <a:fillRect/>
          </a:stretch>
        </p:blipFill>
        <p:spPr>
          <a:xfrm>
            <a:off x="357188" y="1042988"/>
            <a:ext cx="5675312" cy="6032500"/>
          </a:xfrm>
        </p:spPr>
      </p:pic>
    </p:spTree>
    <p:extLst>
      <p:ext uri="{BB962C8B-B14F-4D97-AF65-F5344CB8AC3E}">
        <p14:creationId xmlns:p14="http://schemas.microsoft.com/office/powerpoint/2010/main" val="27794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500" y="1403573"/>
            <a:ext cx="892899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Contents: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Definitions of Data and Data Management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Data Management Life Cycle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Benefits &amp; Requirements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Methods of Data Management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ANU's Data Management Services</a:t>
            </a:r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  <a:cs typeface="Arial" panose="020B0604020202020204" pitchFamily="34" charset="0"/>
              </a:rPr>
              <a:t>Writing a Data Management Plan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BD09002-5196-4F53-8AD6-A86685A2F47D}"/>
              </a:ext>
            </a:extLst>
          </p:cNvPr>
          <p:cNvSpPr txBox="1">
            <a:spLocks/>
          </p:cNvSpPr>
          <p:nvPr/>
        </p:nvSpPr>
        <p:spPr>
          <a:xfrm>
            <a:off x="503238" y="611262"/>
            <a:ext cx="8712968" cy="792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5602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buFont typeface="Arial" panose="020B0604020202020204" pitchFamily="34" charset="0"/>
              <a:buNone/>
              <a:defRPr sz="3969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432" indent="-198432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864" indent="-198432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3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5296" indent="-198432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3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Tx/>
              <a:buSzTx/>
            </a:pPr>
            <a:r>
              <a:rPr lang="en-AU" sz="3600" dirty="0">
                <a:latin typeface="Public Sans SemiBold" pitchFamily="2" charset="0"/>
              </a:rPr>
              <a:t>ANU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1545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 txBox="1">
            <a:spLocks/>
          </p:cNvSpPr>
          <p:nvPr/>
        </p:nvSpPr>
        <p:spPr>
          <a:xfrm>
            <a:off x="537857" y="1403350"/>
            <a:ext cx="9107787" cy="56886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5602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984"/>
              </a:spcAft>
              <a:buFont typeface="Arial" panose="020B0604020202020204" pitchFamily="34" charset="0"/>
              <a:buNone/>
              <a:defRPr sz="3969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432" indent="-198432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864" indent="-198432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3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5296" indent="-198432" algn="l" defTabSz="7560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1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3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071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084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097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110" indent="-189006" algn="l" defTabSz="756026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Tx/>
              <a:buSzTx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Any data that is created during research that can be stored on a computer.</a:t>
            </a:r>
          </a:p>
          <a:p>
            <a:pPr fontAlgn="auto">
              <a:buClrTx/>
              <a:buSzTx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This includes field notes and non-digital images as they can be converted to digital images</a:t>
            </a:r>
          </a:p>
          <a:p>
            <a:pPr fontAlgn="auto">
              <a:buClrTx/>
              <a:buSzTx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It is not:</a:t>
            </a:r>
          </a:p>
          <a:p>
            <a:pPr marL="457200" lvl="1" indent="-457200" fontAlgn="auto">
              <a:buClrTx/>
              <a:buSzTx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physical data such as biological specimens, soil samples etc. </a:t>
            </a:r>
          </a:p>
          <a:p>
            <a:pPr marL="457200" lvl="1" indent="-457200" fontAlgn="auto">
              <a:buClrTx/>
              <a:buSzTx/>
              <a:buFont typeface="Arial" panose="020B0604020202020204" pitchFamily="34" charset="0"/>
              <a:buChar char="•"/>
            </a:pPr>
            <a:r>
              <a:rPr lang="en-A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Admin data: student enrolments, assessments, research publications, course resources etc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.</a:t>
            </a:r>
          </a:p>
          <a:p>
            <a:pPr marL="457200" lvl="1" indent="-457200" fontAlgn="auto">
              <a:buClrTx/>
              <a:buSzTx/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ublic Sans Light"/>
              </a:rPr>
              <a:t>Electronic Records Management System (ERMS)</a:t>
            </a:r>
          </a:p>
          <a:p>
            <a:pPr fontAlgn="auto">
              <a:buClrTx/>
              <a:buSzTx/>
            </a:pPr>
            <a:endParaRPr lang="en-AU" sz="5000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BD09002-5196-4F53-8AD6-A86685A2F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761" y="611262"/>
            <a:ext cx="8712968" cy="79208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Public Sans SemiBold" pitchFamily="2" charset="0"/>
              </a:rPr>
              <a:t>Digital Research Data</a:t>
            </a:r>
            <a:endParaRPr lang="en-AU" sz="3600" dirty="0">
              <a:latin typeface="Public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0F51-58E3-40DD-AB1D-5448510A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71" y="1707755"/>
            <a:ext cx="2668743" cy="4603750"/>
          </a:xfrm>
        </p:spPr>
        <p:txBody>
          <a:bodyPr>
            <a:noAutofit/>
          </a:bodyPr>
          <a:lstStyle/>
          <a:p>
            <a:pPr marL="360000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>
                <a:solidFill>
                  <a:schemeClr val="tx1"/>
                </a:solidFill>
              </a:rPr>
              <a:t>Organisation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Bibliography Management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transfers &amp; remote access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Synchronisation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 Control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5564" y="1707755"/>
            <a:ext cx="2880319" cy="339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marR="0" lvl="0" algn="l" defTabSz="449263" rtl="0" eaLnBrk="1" fontAlgn="base" latinLnBrk="0" hangingPunct="0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pitchFamily="-111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Administration</a:t>
            </a:r>
          </a:p>
          <a:p>
            <a:pPr marL="342900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Backups</a:t>
            </a:r>
          </a:p>
          <a:p>
            <a:pPr marL="342900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Validation &amp;         Authentication</a:t>
            </a:r>
          </a:p>
          <a:p>
            <a:pPr marL="342900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Documentation</a:t>
            </a:r>
          </a:p>
          <a:p>
            <a:pPr marL="342900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Access Control</a:t>
            </a:r>
          </a:p>
          <a:p>
            <a:pPr marL="342900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Security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14242" y="1707755"/>
            <a:ext cx="309056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5450" indent="-320675"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2pPr>
            <a:lvl3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3pPr>
            <a:lvl4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4pPr>
            <a:lvl5pPr eaLnBrk="0"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marL="360000" marR="0" lvl="0" indent="-377979" algn="l" defTabSz="449263" rtl="0" eaLnBrk="1" fontAlgn="base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pitchFamily="-111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       Archiving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Sharing Methods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Licensing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Formats &amp; Standards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Access Restrictions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Metadata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Archiving</a:t>
            </a:r>
          </a:p>
          <a:p>
            <a:pPr marL="377979" marR="0" lvl="0" indent="-377979" algn="l" defTabSz="449263" rtl="0" eaLnBrk="1" fontAlgn="base" latinLnBrk="0" hangingPunct="1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n-cs"/>
              </a:rPr>
              <a:t>FAIR Principles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A1749D5-DE40-1D47-B1E3-0D7D58E56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761" y="611262"/>
            <a:ext cx="8712968" cy="79208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Public Sans SemiBold" pitchFamily="2" charset="0"/>
              </a:rPr>
              <a:t>Data Management</a:t>
            </a:r>
            <a:endParaRPr lang="en-AU" sz="3600" dirty="0">
              <a:latin typeface="Public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half" idx="2"/>
          </p:nvPr>
        </p:nvSpPr>
        <p:spPr>
          <a:xfrm>
            <a:off x="359792" y="5652045"/>
            <a:ext cx="7376424" cy="887211"/>
          </a:xfrm>
        </p:spPr>
        <p:txBody>
          <a:bodyPr/>
          <a:lstStyle/>
          <a:p>
            <a:endParaRPr lang="en-AU" dirty="0"/>
          </a:p>
          <a:p>
            <a:pPr>
              <a:buNone/>
            </a:pPr>
            <a:r>
              <a:rPr lang="en-AU" sz="2000" dirty="0"/>
              <a:t>(</a:t>
            </a:r>
            <a:r>
              <a:rPr lang="en-AU" sz="2000" cap="none" dirty="0" err="1"/>
              <a:t>DataOne</a:t>
            </a:r>
            <a:r>
              <a:rPr lang="en-AU" sz="2000" cap="none" dirty="0"/>
              <a:t> Primer</a:t>
            </a:r>
            <a:r>
              <a:rPr lang="en-AU" sz="20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719621"/>
            <a:ext cx="9144768" cy="49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3238" y="435125"/>
            <a:ext cx="792145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>
                <a:solidFill>
                  <a:srgbClr val="BE830E"/>
                </a:solidFill>
                <a:latin typeface="Public Sans SemiBold" pitchFamily="2" charset="0"/>
              </a:rPr>
              <a:t>Why data management? – the future self</a:t>
            </a:r>
            <a:endParaRPr lang="en-AU" sz="3600" dirty="0">
              <a:solidFill>
                <a:srgbClr val="BE830E"/>
              </a:solidFill>
              <a:latin typeface="Public Sans SemiBold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299" y="2074727"/>
            <a:ext cx="8712968" cy="408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Work more efficiently with data</a:t>
            </a:r>
          </a:p>
          <a:p>
            <a:pPr marL="4572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Protect data against loss or improper access</a:t>
            </a:r>
          </a:p>
          <a:p>
            <a:pPr marL="4572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Greater exposure, enhanced reputation and prestige</a:t>
            </a:r>
          </a:p>
          <a:p>
            <a:pPr marL="815975" indent="-457200"/>
            <a:r>
              <a:rPr lang="en-A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Piwowar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HA and Vision TJ (2013) </a:t>
            </a:r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Data reuse and the open data citation advantage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 </a:t>
            </a:r>
            <a:r>
              <a:rPr lang="en-AU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PeerJ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 </a:t>
            </a:r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e175. 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http://dx.doi.org/10.7717/peerj.175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15975" indent="-457200"/>
            <a:r>
              <a:rPr lang="en-A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Cousijn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H, et al. 2019. </a:t>
            </a:r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Bringing Citations and Usage Metrics Together to Make Data Count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Data Science Journal, 18: 9, pp. 1–7. DOI: </a:t>
            </a:r>
            <a:r>
              <a:rPr lang="en-AU" sz="2000" dirty="0">
                <a:solidFill>
                  <a:srgbClr val="BE830E"/>
                </a:solidFill>
                <a:latin typeface="+mn-lt"/>
              </a:rPr>
              <a:t>https://doi.org/10.5334/dsj-2019-009</a:t>
            </a:r>
          </a:p>
          <a:p>
            <a:pPr marL="457200" indent="-457200"/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3416019809"/>
      </p:ext>
    </p:extLst>
  </p:cSld>
  <p:clrMapOvr>
    <a:masterClrMapping/>
  </p:clrMapOvr>
</p:sld>
</file>

<file path=ppt/theme/theme1.xml><?xml version="1.0" encoding="utf-8"?>
<a:theme xmlns:a="http://schemas.openxmlformats.org/drawingml/2006/main" name="ANUPowerpointTemplate2010-3-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E830E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ppt/theme/theme3.xml><?xml version="1.0" encoding="utf-8"?>
<a:theme xmlns:a="http://schemas.openxmlformats.org/drawingml/2006/main" name="1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ppt/theme/theme4.xml><?xml version="1.0" encoding="utf-8"?>
<a:theme xmlns:a="http://schemas.openxmlformats.org/drawingml/2006/main" name="2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ppt/theme/theme5.xml><?xml version="1.0" encoding="utf-8"?>
<a:theme xmlns:a="http://schemas.openxmlformats.org/drawingml/2006/main" name="3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ppt/theme/theme6.xml><?xml version="1.0" encoding="utf-8"?>
<a:theme xmlns:a="http://schemas.openxmlformats.org/drawingml/2006/main" name="4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 Template [Read-Only]" id="{E6F1602C-521C-4859-9B52-8FD3461EDB19}" vid="{7EA9D240-1698-4E8D-8366-1F9EFE9ED6D7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BE830E"/>
    </a:accent1>
    <a:accent2>
      <a:srgbClr val="DFC187"/>
    </a:accent2>
    <a:accent3>
      <a:srgbClr val="F5EDDE"/>
    </a:accent3>
    <a:accent4>
      <a:srgbClr val="BE4E0E"/>
    </a:accent4>
    <a:accent5>
      <a:srgbClr val="CB7352"/>
    </a:accent5>
    <a:accent6>
      <a:srgbClr val="F2DCD4"/>
    </a:accent6>
    <a:hlink>
      <a:srgbClr val="BE830E"/>
    </a:hlink>
    <a:folHlink>
      <a:srgbClr val="BE4E0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30917</TotalTime>
  <Words>1622</Words>
  <Application>Microsoft Office PowerPoint</Application>
  <PresentationFormat>Custom</PresentationFormat>
  <Paragraphs>245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Aptos</vt:lpstr>
      <vt:lpstr>Arial</vt:lpstr>
      <vt:lpstr>Calibri</vt:lpstr>
      <vt:lpstr>Public Sans</vt:lpstr>
      <vt:lpstr>Public Sans Light</vt:lpstr>
      <vt:lpstr>Public Sans SemiBold</vt:lpstr>
      <vt:lpstr>Sofia Pro Light</vt:lpstr>
      <vt:lpstr>Times New Roman</vt:lpstr>
      <vt:lpstr>Wingdings</vt:lpstr>
      <vt:lpstr>ANUPowerpointTemplate2010-3-1</vt:lpstr>
      <vt:lpstr>ANU Light</vt:lpstr>
      <vt:lpstr>1_ANU Light</vt:lpstr>
      <vt:lpstr>2_ANU Light</vt:lpstr>
      <vt:lpstr>3_ANU Light</vt:lpstr>
      <vt:lpstr>4_ANU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Digital Research  Data at ANU</dc:title>
  <dc:creator>Zixiao Wang</dc:creator>
  <cp:lastModifiedBy>Zixiao Wang</cp:lastModifiedBy>
  <cp:revision>539</cp:revision>
  <cp:lastPrinted>2018-02-02T04:57:10Z</cp:lastPrinted>
  <dcterms:modified xsi:type="dcterms:W3CDTF">2025-06-24T04:29:30Z</dcterms:modified>
</cp:coreProperties>
</file>